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4" r:id="rId2"/>
  </p:sldMasterIdLst>
  <p:notesMasterIdLst>
    <p:notesMasterId r:id="rId2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9144000" cy="5143500" type="screen16x9"/>
  <p:notesSz cx="6858000" cy="9144000"/>
  <p:embeddedFontLst>
    <p:embeddedFont>
      <p:font typeface="Helvetica Neue" panose="02000503000000020004" pitchFamily="2" charset="0"/>
      <p:regular r:id="rId21"/>
      <p:bold r:id="rId22"/>
      <p:italic r:id="rId23"/>
      <p:boldItalic r:id="rId24"/>
    </p:embeddedFont>
    <p:embeddedFont>
      <p:font typeface="Helvetica Neue Light" panose="02000403000000020004" pitchFamily="2" charset="0"/>
      <p:regular r:id="rId25"/>
      <p:bold r:id="rId26"/>
      <p:italic r:id="rId27"/>
      <p:boldItalic r:id="rId28"/>
    </p:embeddedFont>
    <p:embeddedFont>
      <p:font typeface="Montserrat" pitchFamily="2" charset="77"/>
      <p:regular r:id="rId29"/>
      <p:bold r:id="rId30"/>
      <p:italic r:id="rId31"/>
      <p:boldItalic r:id="rId32"/>
    </p:embeddedFont>
    <p:embeddedFont>
      <p:font typeface="Montserrat ExtraBold" panose="020F0502020204030204" pitchFamily="34" charset="0"/>
      <p:bold r:id="rId33"/>
      <p:italic r:id="rId34"/>
      <p:boldItalic r:id="rId35"/>
    </p:embeddedFont>
    <p:embeddedFont>
      <p:font typeface="Montserrat Light" panose="020F0302020204030204" pitchFamily="34" charset="0"/>
      <p:regular r:id="rId36"/>
      <p:bold r:id="rId37"/>
      <p:italic r:id="rId38"/>
      <p:boldItalic r:id="rId39"/>
    </p:embeddedFont>
    <p:embeddedFont>
      <p:font typeface="Roboto" panose="02000000000000000000" pitchFamily="2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2"/>
    <p:restoredTop sz="94651"/>
  </p:normalViewPr>
  <p:slideViewPr>
    <p:cSldViewPr snapToGrid="0">
      <p:cViewPr varScale="1">
        <p:scale>
          <a:sx n="124" d="100"/>
          <a:sy n="124" d="100"/>
        </p:scale>
        <p:origin x="176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theme" Target="theme/theme1.xml"/><Relationship Id="rId20" Type="http://schemas.openxmlformats.org/officeDocument/2006/relationships/notesMaster" Target="notesMasters/notesMaster1.xml"/><Relationship Id="rId41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4f2eae0f1b_0_6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g4f2eae0f1b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c08187d872_0_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Char char="●"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Peter to highlight the DRC example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g2c08187d872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c08187d872_0_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Anastasiya and Raman </a:t>
            </a:r>
            <a:endParaRPr/>
          </a:p>
        </p:txBody>
      </p:sp>
      <p:sp>
        <p:nvSpPr>
          <p:cNvPr id="162" name="Google Shape;162;g2c08187d872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c08187d872_0_17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Felicia and Naro</a:t>
            </a:r>
            <a:endParaRPr/>
          </a:p>
        </p:txBody>
      </p:sp>
      <p:sp>
        <p:nvSpPr>
          <p:cNvPr id="167" name="Google Shape;167;g2c08187d872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c08187d872_0_22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g2c08187d872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c6ef58bff1_0_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gc6ef58bff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c08187d872_0_29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g2c08187d872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c08187d872_0_29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g2c08187d872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88ff2be32b_1_7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g88ff2be32b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8a2390db5_0_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presentation seeks to dive </a:t>
            </a:r>
            <a:endParaRPr/>
          </a:p>
        </p:txBody>
      </p:sp>
      <p:sp>
        <p:nvSpPr>
          <p:cNvPr id="109" name="Google Shape;109;g88a2390db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c081873e5a_0_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Felicia </a:t>
            </a:r>
            <a:endParaRPr/>
          </a:p>
        </p:txBody>
      </p:sp>
      <p:sp>
        <p:nvSpPr>
          <p:cNvPr id="114" name="Google Shape;114;g2c081873e5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c081873e5a_0_5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Felicia </a:t>
            </a:r>
            <a:endParaRPr/>
          </a:p>
        </p:txBody>
      </p:sp>
      <p:sp>
        <p:nvSpPr>
          <p:cNvPr id="122" name="Google Shape;122;g2c081873e5a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c69b0734de_0_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gc69b0734de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c08187d872_0_1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g2c08187d872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c081873e5a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c081873e5a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c08187d872_0_17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Char char="●"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Peter to highlight the DRC example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2c08187d872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c08187d872_0_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Char char="●"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Peter to highlight the DRC example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g2c08187d87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ldNum" idx="12"/>
          </p:nvPr>
        </p:nvSpPr>
        <p:spPr>
          <a:xfrm>
            <a:off x="4484637" y="4905375"/>
            <a:ext cx="170100" cy="1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6" name="Google Shape;5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673850" y="-614445"/>
            <a:ext cx="10491700" cy="5245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Horizontal" type="tx">
  <p:cSld name="TITLE_AND_BOD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/>
          <p:nvPr/>
        </p:nvSpPr>
        <p:spPr>
          <a:xfrm>
            <a:off x="-9525" y="-43875"/>
            <a:ext cx="9266700" cy="52971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000000"/>
              </a:gs>
            </a:gsLst>
            <a:lin ang="5400012" scaled="0"/>
          </a:gradFill>
          <a:ln>
            <a:noFill/>
          </a:ln>
          <a:effectLst>
            <a:outerShdw blurRad="38100" dist="254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9" name="Google Shape;59;p15"/>
          <p:cNvSpPr txBox="1">
            <a:spLocks noGrp="1"/>
          </p:cNvSpPr>
          <p:nvPr>
            <p:ph type="sldNum" idx="12"/>
          </p:nvPr>
        </p:nvSpPr>
        <p:spPr>
          <a:xfrm>
            <a:off x="4484637" y="4905375"/>
            <a:ext cx="170100" cy="1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0" name="Google Shape;60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54595" y="4515500"/>
            <a:ext cx="1220807" cy="351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" name="Google Shape;61;p15"/>
          <p:cNvCxnSpPr/>
          <p:nvPr/>
        </p:nvCxnSpPr>
        <p:spPr>
          <a:xfrm>
            <a:off x="757875" y="4391900"/>
            <a:ext cx="7730400" cy="0"/>
          </a:xfrm>
          <a:prstGeom prst="straightConnector1">
            <a:avLst/>
          </a:prstGeom>
          <a:noFill/>
          <a:ln w="19050" cap="flat" cmpd="sng">
            <a:solidFill>
              <a:srgbClr val="ED2B45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>
            <a:spLocks noGrp="1"/>
          </p:cNvSpPr>
          <p:nvPr>
            <p:ph type="sldNum" idx="12"/>
          </p:nvPr>
        </p:nvSpPr>
        <p:spPr>
          <a:xfrm>
            <a:off x="4484637" y="4905375"/>
            <a:ext cx="170100" cy="1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4" name="Google Shape;64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659250" y="-43875"/>
            <a:ext cx="10462500" cy="523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Center">
  <p:cSld name="Title - Center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95500"/>
            <a:ext cx="9144002" cy="4572001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7"/>
          <p:cNvSpPr/>
          <p:nvPr/>
        </p:nvSpPr>
        <p:spPr>
          <a:xfrm>
            <a:off x="-9525" y="-81986"/>
            <a:ext cx="9266700" cy="22032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000000"/>
              </a:gs>
            </a:gsLst>
            <a:lin ang="5400012" scaled="0"/>
          </a:gradFill>
          <a:ln>
            <a:noFill/>
          </a:ln>
          <a:effectLst>
            <a:outerShdw blurRad="38100" dist="254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8" name="Google Shape;68;p17"/>
          <p:cNvSpPr/>
          <p:nvPr/>
        </p:nvSpPr>
        <p:spPr>
          <a:xfrm>
            <a:off x="-9525" y="1528595"/>
            <a:ext cx="9266700" cy="31233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000000">
                  <a:alpha val="0"/>
                </a:srgbClr>
              </a:gs>
            </a:gsLst>
            <a:lin ang="5400012" scaled="0"/>
          </a:gradFill>
          <a:ln>
            <a:noFill/>
          </a:ln>
          <a:effectLst>
            <a:outerShdw blurRad="38100" dist="254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4484637" y="4905375"/>
            <a:ext cx="170100" cy="1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Vertical">
  <p:cSld name="Photo - Vertical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8"/>
          <p:cNvPicPr preferRelativeResize="0"/>
          <p:nvPr/>
        </p:nvPicPr>
        <p:blipFill rotWithShape="1">
          <a:blip r:embed="rId2">
            <a:alphaModFix/>
          </a:blip>
          <a:srcRect t="15447"/>
          <a:stretch/>
        </p:blipFill>
        <p:spPr>
          <a:xfrm>
            <a:off x="-152400" y="-112850"/>
            <a:ext cx="9391928" cy="3970623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8"/>
          <p:cNvSpPr/>
          <p:nvPr/>
        </p:nvSpPr>
        <p:spPr>
          <a:xfrm>
            <a:off x="-656825" y="3792550"/>
            <a:ext cx="10448100" cy="135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Top">
  <p:cSld name="Title - Top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2400" y="-19050"/>
            <a:ext cx="10442296" cy="5221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 &amp; Bullet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" name="Google Shape;76;p20"/>
          <p:cNvCxnSpPr/>
          <p:nvPr/>
        </p:nvCxnSpPr>
        <p:spPr>
          <a:xfrm>
            <a:off x="757875" y="4391900"/>
            <a:ext cx="7730400" cy="0"/>
          </a:xfrm>
          <a:prstGeom prst="straightConnector1">
            <a:avLst/>
          </a:prstGeom>
          <a:noFill/>
          <a:ln w="19050" cap="flat" cmpd="sng">
            <a:solidFill>
              <a:srgbClr val="ED2B45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7" name="Google Shape;77;p20"/>
          <p:cNvPicPr preferRelativeResize="0"/>
          <p:nvPr/>
        </p:nvPicPr>
        <p:blipFill rotWithShape="1">
          <a:blip r:embed="rId2">
            <a:alphaModFix/>
          </a:blip>
          <a:srcRect l="11285" t="18014" r="11785" b="31737"/>
          <a:stretch/>
        </p:blipFill>
        <p:spPr>
          <a:xfrm>
            <a:off x="7227975" y="4483221"/>
            <a:ext cx="1260302" cy="4116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 1">
  <p:cSld name="Title &amp; Bullets_1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ullets &amp; Photo">
  <p:cSld name="Title, Bullets &amp; Photo">
    <p:bg>
      <p:bgPr>
        <a:solidFill>
          <a:srgbClr val="ED2B45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" name="Google Shape;80;p22"/>
          <p:cNvCxnSpPr/>
          <p:nvPr/>
        </p:nvCxnSpPr>
        <p:spPr>
          <a:xfrm>
            <a:off x="757875" y="4391900"/>
            <a:ext cx="77304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1" name="Google Shape;81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53650" y="4512779"/>
            <a:ext cx="1221750" cy="35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Bullets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3"/>
          <p:cNvSpPr txBox="1">
            <a:spLocks noGrp="1"/>
          </p:cNvSpPr>
          <p:nvPr>
            <p:ph type="body" idx="1"/>
          </p:nvPr>
        </p:nvSpPr>
        <p:spPr>
          <a:xfrm>
            <a:off x="633413" y="666750"/>
            <a:ext cx="7877100" cy="3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>
            <a:lvl1pPr marL="457200" lvl="0" indent="-2603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1pPr>
            <a:lvl2pPr marL="914400" lvl="1" indent="-2603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2pPr>
            <a:lvl3pPr marL="1371600" lvl="2" indent="-2603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3pPr>
            <a:lvl4pPr marL="1828800" lvl="3" indent="-2603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4pPr>
            <a:lvl5pPr marL="2286000" lvl="4" indent="-2603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5pPr>
            <a:lvl6pPr marL="2743200" lvl="5" indent="-2603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6pPr>
            <a:lvl7pPr marL="3200400" lvl="6" indent="-2603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7pPr>
            <a:lvl8pPr marL="3657600" lvl="7" indent="-2603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8pPr>
            <a:lvl9pPr marL="4114800" lvl="8" indent="-2603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23"/>
          <p:cNvSpPr txBox="1">
            <a:spLocks noGrp="1"/>
          </p:cNvSpPr>
          <p:nvPr>
            <p:ph type="sldNum" idx="12"/>
          </p:nvPr>
        </p:nvSpPr>
        <p:spPr>
          <a:xfrm>
            <a:off x="4484637" y="4905375"/>
            <a:ext cx="170100" cy="1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3 Up">
  <p:cSld name="Photo - 3 Up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4"/>
          <p:cNvSpPr>
            <a:spLocks noGrp="1"/>
          </p:cNvSpPr>
          <p:nvPr>
            <p:ph type="pic" idx="2"/>
          </p:nvPr>
        </p:nvSpPr>
        <p:spPr>
          <a:xfrm>
            <a:off x="5910263" y="2643188"/>
            <a:ext cx="2776500" cy="20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7" name="Google Shape;87;p24"/>
          <p:cNvSpPr>
            <a:spLocks noGrp="1"/>
          </p:cNvSpPr>
          <p:nvPr>
            <p:ph type="pic" idx="3"/>
          </p:nvPr>
        </p:nvSpPr>
        <p:spPr>
          <a:xfrm>
            <a:off x="5910263" y="423863"/>
            <a:ext cx="2776500" cy="20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8" name="Google Shape;88;p24"/>
          <p:cNvSpPr>
            <a:spLocks noGrp="1"/>
          </p:cNvSpPr>
          <p:nvPr>
            <p:ph type="pic" idx="4"/>
          </p:nvPr>
        </p:nvSpPr>
        <p:spPr>
          <a:xfrm>
            <a:off x="452438" y="423863"/>
            <a:ext cx="5315100" cy="43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9" name="Google Shape;89;p24"/>
          <p:cNvSpPr txBox="1">
            <a:spLocks noGrp="1"/>
          </p:cNvSpPr>
          <p:nvPr>
            <p:ph type="sldNum" idx="12"/>
          </p:nvPr>
        </p:nvSpPr>
        <p:spPr>
          <a:xfrm>
            <a:off x="4484637" y="4905375"/>
            <a:ext cx="170100" cy="1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5"/>
          <p:cNvSpPr txBox="1">
            <a:spLocks noGrp="1"/>
          </p:cNvSpPr>
          <p:nvPr>
            <p:ph type="body" idx="1"/>
          </p:nvPr>
        </p:nvSpPr>
        <p:spPr>
          <a:xfrm>
            <a:off x="895350" y="3357563"/>
            <a:ext cx="73581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603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2pPr>
            <a:lvl3pPr marL="1371600" lvl="2" indent="-2603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3pPr>
            <a:lvl4pPr marL="1828800" lvl="3" indent="-2603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4pPr>
            <a:lvl5pPr marL="2286000" lvl="4" indent="-2603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5pPr>
            <a:lvl6pPr marL="2743200" lvl="5" indent="-2603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6pPr>
            <a:lvl7pPr marL="3200400" lvl="6" indent="-2603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7pPr>
            <a:lvl8pPr marL="3657600" lvl="7" indent="-2603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8pPr>
            <a:lvl9pPr marL="4114800" lvl="8" indent="-2603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25"/>
          <p:cNvSpPr txBox="1">
            <a:spLocks noGrp="1"/>
          </p:cNvSpPr>
          <p:nvPr>
            <p:ph type="body" idx="2"/>
          </p:nvPr>
        </p:nvSpPr>
        <p:spPr>
          <a:xfrm>
            <a:off x="895350" y="2266950"/>
            <a:ext cx="73581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marL="914400" lvl="1" indent="-2603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2pPr>
            <a:lvl3pPr marL="1371600" lvl="2" indent="-2603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3pPr>
            <a:lvl4pPr marL="1828800" lvl="3" indent="-2603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4pPr>
            <a:lvl5pPr marL="2286000" lvl="4" indent="-2603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5pPr>
            <a:lvl6pPr marL="2743200" lvl="5" indent="-2603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6pPr>
            <a:lvl7pPr marL="3200400" lvl="6" indent="-2603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7pPr>
            <a:lvl8pPr marL="3657600" lvl="7" indent="-2603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8pPr>
            <a:lvl9pPr marL="4114800" lvl="8" indent="-2603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25"/>
          <p:cNvSpPr txBox="1">
            <a:spLocks noGrp="1"/>
          </p:cNvSpPr>
          <p:nvPr>
            <p:ph type="sldNum" idx="12"/>
          </p:nvPr>
        </p:nvSpPr>
        <p:spPr>
          <a:xfrm>
            <a:off x="4484637" y="4905375"/>
            <a:ext cx="170100" cy="1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">
  <p:cSld name="Photo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6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96" name="Google Shape;96;p26"/>
          <p:cNvSpPr txBox="1">
            <a:spLocks noGrp="1"/>
          </p:cNvSpPr>
          <p:nvPr>
            <p:ph type="sldNum" idx="12"/>
          </p:nvPr>
        </p:nvSpPr>
        <p:spPr>
          <a:xfrm>
            <a:off x="4484637" y="4905375"/>
            <a:ext cx="170100" cy="1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ullets &amp; Photo 1">
  <p:cSld name="Title, Bullets &amp; Photo_1">
    <p:bg>
      <p:bgPr>
        <a:solidFill>
          <a:srgbClr val="ED2B4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8" name="Google Shape;98;p27"/>
          <p:cNvCxnSpPr/>
          <p:nvPr/>
        </p:nvCxnSpPr>
        <p:spPr>
          <a:xfrm>
            <a:off x="757875" y="4391900"/>
            <a:ext cx="77304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9" name="Google Shape;99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53650" y="4512779"/>
            <a:ext cx="1221750" cy="35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33413" y="357188"/>
            <a:ext cx="7877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33413" y="1214438"/>
            <a:ext cx="7877100" cy="3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>
            <a:lvl1pPr marL="457200" marR="0" lvl="0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4484637" y="4905375"/>
            <a:ext cx="170100" cy="1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5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aharareporters.com/2023/02/24/nigerian-communications-commission-says-no-network-shutdown-during-general-elections" TargetMode="External"/><Relationship Id="rId7" Type="http://schemas.openxmlformats.org/officeDocument/2006/relationships/hyperlink" Target="https://twitter.com/BlaiseNdola/status/1737081096565600287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www.accessnow.org/press-release/keepiton-in-drc-elections-2023/" TargetMode="External"/><Relationship Id="rId5" Type="http://schemas.openxmlformats.org/officeDocument/2006/relationships/hyperlink" Target="https://eyewitnessnewssl.com/internet-shutdowns-around-elections-are-dangerous-for-democracy-felicia-anthonio/" TargetMode="External"/><Relationship Id="rId4" Type="http://schemas.openxmlformats.org/officeDocument/2006/relationships/hyperlink" Target="https://www.accessnow.org/press-release/sierra-leone-votes-keepiton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s://www.accessnow.org/campaign/keepiton/" TargetMode="External"/><Relationship Id="rId7" Type="http://schemas.openxmlformats.org/officeDocument/2006/relationships/hyperlink" Target="https://www.accessnow.org/wp-content/uploads/2023/05/2022-KIO-Report-final.pdf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lab.witness.org/projects/internet-shutdowns/" TargetMode="External"/><Relationship Id="rId5" Type="http://schemas.openxmlformats.org/officeDocument/2006/relationships/hyperlink" Target="https://www.accessnow.org/internet-shutdown-types/" TargetMode="External"/><Relationship Id="rId4" Type="http://schemas.openxmlformats.org/officeDocument/2006/relationships/hyperlink" Target="https://advocacyassembly.org/en/courses/64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censoredplanet.org/" TargetMode="External"/><Relationship Id="rId3" Type="http://schemas.openxmlformats.org/officeDocument/2006/relationships/hyperlink" Target="https://explorer.ooni.org/" TargetMode="External"/><Relationship Id="rId7" Type="http://schemas.openxmlformats.org/officeDocument/2006/relationships/hyperlink" Target="https://blog.cloudflare.com/working-with-those-who-protect-human-rights-around-the-world/" TargetMode="External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pulse.internetsociety.org/shutdowns" TargetMode="External"/><Relationship Id="rId11" Type="http://schemas.openxmlformats.org/officeDocument/2006/relationships/hyperlink" Target="https://labs.ripe.net/author/emileaben/the-kazakhstan-outage-as-seen-from-ripe-atlas/" TargetMode="External"/><Relationship Id="rId5" Type="http://schemas.openxmlformats.org/officeDocument/2006/relationships/hyperlink" Target="https://www.measurementlab.net/" TargetMode="External"/><Relationship Id="rId10" Type="http://schemas.openxmlformats.org/officeDocument/2006/relationships/hyperlink" Target="https://transparencyreport.google.com/traffic/overview?hl=en" TargetMode="External"/><Relationship Id="rId4" Type="http://schemas.openxmlformats.org/officeDocument/2006/relationships/hyperlink" Target="https://ioda.inetintel.cc.gatech.edu/" TargetMode="External"/><Relationship Id="rId9" Type="http://schemas.openxmlformats.org/officeDocument/2006/relationships/hyperlink" Target="https://blog.mozilla.org/data/2022/03/09/mozilla-opens-access-to-dataset-on-network-outages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ccessnow.org/keepiton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82865" y="4253463"/>
            <a:ext cx="1705662" cy="328463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8"/>
          <p:cNvSpPr/>
          <p:nvPr/>
        </p:nvSpPr>
        <p:spPr>
          <a:xfrm>
            <a:off x="495300" y="3465000"/>
            <a:ext cx="5019300" cy="17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en" sz="13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Felicia </a:t>
            </a:r>
            <a:r>
              <a:rPr lang="en" sz="1300" b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Anthonio</a:t>
            </a:r>
            <a:r>
              <a:rPr lang="en" sz="13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3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en-US" sz="13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Responsable</a:t>
            </a:r>
            <a:r>
              <a:rPr lang="en-US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de la </a:t>
            </a:r>
            <a:r>
              <a:rPr lang="en-US" sz="13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campagne</a:t>
            </a:r>
            <a:r>
              <a:rPr lang="en-US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#</a:t>
            </a:r>
            <a:r>
              <a:rPr lang="en-US" sz="13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KeepItOn</a:t>
            </a:r>
            <a:r>
              <a:rPr lang="en-US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, Access Now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en" sz="13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felicia@accessnow.org</a:t>
            </a:r>
            <a:r>
              <a:rPr lang="en" sz="13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| @</a:t>
            </a:r>
            <a:r>
              <a:rPr lang="en" sz="13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FelAnthonio</a:t>
            </a:r>
            <a:r>
              <a:rPr lang="en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6" name="Google Shape;10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800" y="694800"/>
            <a:ext cx="5699723" cy="2849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7"/>
          <p:cNvSpPr/>
          <p:nvPr/>
        </p:nvSpPr>
        <p:spPr>
          <a:xfrm>
            <a:off x="3971300" y="345950"/>
            <a:ext cx="4516800" cy="40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rgbClr val="E3233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11D1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E3233D"/>
                </a:solidFill>
                <a:latin typeface="Montserrat"/>
                <a:ea typeface="Montserrat"/>
                <a:cs typeface="Montserrat"/>
                <a:sym typeface="Montserrat"/>
              </a:rPr>
              <a:t>Impact des </a:t>
            </a:r>
            <a:r>
              <a:rPr lang="en-US" sz="1500" b="1" err="1">
                <a:solidFill>
                  <a:srgbClr val="E3233D"/>
                </a:solidFill>
                <a:latin typeface="Montserrat"/>
                <a:ea typeface="Montserrat"/>
                <a:cs typeface="Montserrat"/>
                <a:sym typeface="Montserrat"/>
              </a:rPr>
              <a:t>coupures</a:t>
            </a:r>
            <a:r>
              <a:rPr lang="en-US" sz="1500" b="1">
                <a:solidFill>
                  <a:srgbClr val="E3233D"/>
                </a:solidFill>
                <a:latin typeface="Montserrat"/>
                <a:ea typeface="Montserrat"/>
                <a:cs typeface="Montserrat"/>
                <a:sym typeface="Montserrat"/>
              </a:rPr>
              <a:t> sur les </a:t>
            </a:r>
            <a:r>
              <a:rPr lang="en-US" sz="1500" b="1" err="1">
                <a:solidFill>
                  <a:srgbClr val="E3233D"/>
                </a:solidFill>
                <a:latin typeface="Montserrat"/>
                <a:ea typeface="Montserrat"/>
                <a:cs typeface="Montserrat"/>
                <a:sym typeface="Montserrat"/>
              </a:rPr>
              <a:t>élections</a:t>
            </a:r>
            <a:r>
              <a:rPr lang="en-US" sz="1500" b="1">
                <a:solidFill>
                  <a:srgbClr val="E3233D"/>
                </a:solidFill>
                <a:latin typeface="Montserrat"/>
                <a:ea typeface="Montserrat"/>
                <a:cs typeface="Montserrat"/>
                <a:sym typeface="Montserrat"/>
              </a:rPr>
              <a:t> et les </a:t>
            </a:r>
            <a:r>
              <a:rPr lang="en-US" sz="1500" b="1" err="1">
                <a:solidFill>
                  <a:srgbClr val="E3233D"/>
                </a:solidFill>
                <a:latin typeface="Montserrat"/>
                <a:ea typeface="Montserrat"/>
                <a:cs typeface="Montserrat"/>
                <a:sym typeface="Montserrat"/>
              </a:rPr>
              <a:t>principes</a:t>
            </a:r>
            <a:r>
              <a:rPr lang="en-US" sz="1500" b="1">
                <a:solidFill>
                  <a:srgbClr val="E3233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500" b="1" err="1">
                <a:solidFill>
                  <a:srgbClr val="E3233D"/>
                </a:solidFill>
                <a:latin typeface="Montserrat"/>
                <a:ea typeface="Montserrat"/>
                <a:cs typeface="Montserrat"/>
                <a:sym typeface="Montserrat"/>
              </a:rPr>
              <a:t>démocratiques</a:t>
            </a:r>
            <a:r>
              <a:rPr lang="en-US" sz="1500" b="1">
                <a:solidFill>
                  <a:srgbClr val="E3233D"/>
                </a:solidFill>
                <a:latin typeface="Montserrat"/>
                <a:ea typeface="Montserrat"/>
                <a:cs typeface="Montserrat"/>
                <a:sym typeface="Montserrat"/>
              </a:rPr>
              <a:t> : </a:t>
            </a: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1D1E"/>
              </a:buClr>
              <a:buSzPts val="1200"/>
              <a:buFont typeface="Montserrat"/>
              <a:buChar char="●"/>
            </a:pP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Les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coupures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rendent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également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extrêmement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difficile pour les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journalistes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, les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défenseurs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des droits de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l'homme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, les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observateurs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électoraux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et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d'autres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acteurs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clés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surveiller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efficacement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les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processus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électoraux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jetant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ainsi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le doute sur la transparence, la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crédibilité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et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l'équité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des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résultats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des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élections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. [Gabon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en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2023]</a:t>
            </a: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1D1E"/>
              </a:buClr>
              <a:buSzPts val="1200"/>
              <a:buFont typeface="Montserrat"/>
              <a:buChar char="●"/>
            </a:pPr>
            <a:endParaRPr lang="en-US" sz="1200">
              <a:solidFill>
                <a:srgbClr val="211D1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1D1E"/>
              </a:buClr>
              <a:buSzPts val="1200"/>
              <a:buFont typeface="Montserrat"/>
              <a:buChar char="●"/>
            </a:pP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Selon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une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étude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réalisée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en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2019 par le CIPESA, les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gouvernements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qui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veulent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s'accrocher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au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pouvoir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sont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susceptibles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d'imposer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des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coupures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aux moments qui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leur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sont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les plus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favorables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. Les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exemples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incluent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l'Ouganda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, le Cameroun, le Gabon (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jusqu'au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coup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d'État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de 2023), </a:t>
            </a:r>
            <a:endParaRPr>
              <a:solidFill>
                <a:srgbClr val="211D1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9" name="Google Shape;15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552450"/>
            <a:ext cx="3666498" cy="39714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/>
          <p:nvPr/>
        </p:nvSpPr>
        <p:spPr>
          <a:xfrm>
            <a:off x="757875" y="653550"/>
            <a:ext cx="7806900" cy="35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err="1">
                <a:solidFill>
                  <a:srgbClr val="E3233D"/>
                </a:solidFill>
                <a:latin typeface="Montserrat"/>
                <a:ea typeface="Montserrat"/>
                <a:cs typeface="Montserrat"/>
                <a:sym typeface="Montserrat"/>
              </a:rPr>
              <a:t>Coupures</a:t>
            </a:r>
            <a:r>
              <a:rPr lang="en-US" sz="1500" b="1">
                <a:solidFill>
                  <a:srgbClr val="E3233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500" b="1" err="1">
                <a:solidFill>
                  <a:srgbClr val="E3233D"/>
                </a:solidFill>
                <a:latin typeface="Montserrat"/>
                <a:ea typeface="Montserrat"/>
                <a:cs typeface="Montserrat"/>
                <a:sym typeface="Montserrat"/>
              </a:rPr>
              <a:t>d'Internet</a:t>
            </a:r>
            <a:r>
              <a:rPr lang="en-US" sz="1500" b="1">
                <a:solidFill>
                  <a:srgbClr val="E3233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500" b="1" err="1">
                <a:solidFill>
                  <a:srgbClr val="E3233D"/>
                </a:solidFill>
                <a:latin typeface="Montserrat"/>
                <a:ea typeface="Montserrat"/>
                <a:cs typeface="Montserrat"/>
                <a:sym typeface="Montserrat"/>
              </a:rPr>
              <a:t>en</a:t>
            </a:r>
            <a:r>
              <a:rPr lang="en-US" sz="1500" b="1">
                <a:solidFill>
                  <a:srgbClr val="E3233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500" b="1" err="1">
                <a:solidFill>
                  <a:srgbClr val="E3233D"/>
                </a:solidFill>
                <a:latin typeface="Montserrat"/>
                <a:ea typeface="Montserrat"/>
                <a:cs typeface="Montserrat"/>
                <a:sym typeface="Montserrat"/>
              </a:rPr>
              <a:t>cas</a:t>
            </a:r>
            <a:r>
              <a:rPr lang="en-US" sz="1500" b="1">
                <a:solidFill>
                  <a:srgbClr val="E3233D"/>
                </a:solidFill>
                <a:latin typeface="Montserrat"/>
                <a:ea typeface="Montserrat"/>
                <a:cs typeface="Montserrat"/>
                <a:sym typeface="Montserrat"/>
              </a:rPr>
              <a:t> de manifestations, de troubles politiques et de </a:t>
            </a:r>
            <a:r>
              <a:rPr lang="en-US" sz="1500" b="1" err="1">
                <a:solidFill>
                  <a:srgbClr val="E3233D"/>
                </a:solidFill>
                <a:latin typeface="Montserrat"/>
                <a:ea typeface="Montserrat"/>
                <a:cs typeface="Montserrat"/>
                <a:sym typeface="Montserrat"/>
              </a:rPr>
              <a:t>conflits</a:t>
            </a:r>
            <a:r>
              <a:rPr lang="en-US" sz="1500" b="1">
                <a:solidFill>
                  <a:srgbClr val="E3233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-"/>
            </a:pPr>
            <a:r>
              <a:rPr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Les </a:t>
            </a:r>
            <a:r>
              <a:rPr lang="en-US" sz="12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autorités</a:t>
            </a:r>
            <a:r>
              <a:rPr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ont</a:t>
            </a:r>
            <a:r>
              <a:rPr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tendance </a:t>
            </a:r>
            <a:r>
              <a:rPr lang="en-US" sz="12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à</a:t>
            </a:r>
            <a:r>
              <a:rPr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fermer</a:t>
            </a:r>
            <a:r>
              <a:rPr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l'accès</a:t>
            </a:r>
            <a:r>
              <a:rPr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à</a:t>
            </a:r>
            <a:r>
              <a:rPr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l'internet</a:t>
            </a:r>
            <a:r>
              <a:rPr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et aux communications </a:t>
            </a:r>
            <a:r>
              <a:rPr lang="en-US" sz="12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électroniques</a:t>
            </a:r>
            <a:r>
              <a:rPr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pendant les </a:t>
            </a:r>
            <a:r>
              <a:rPr lang="en-US" sz="12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périodes</a:t>
            </a:r>
            <a:r>
              <a:rPr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de turbulence </a:t>
            </a:r>
            <a:r>
              <a:rPr lang="en-US" sz="12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telles</a:t>
            </a:r>
            <a:r>
              <a:rPr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que les manifestations, les troubles politiques et les </a:t>
            </a:r>
            <a:r>
              <a:rPr lang="en-US" sz="12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conflits</a:t>
            </a:r>
            <a:r>
              <a:rPr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200" b="1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alors</a:t>
            </a:r>
            <a:r>
              <a:rPr lang="en-US" sz="1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que </a:t>
            </a:r>
            <a:r>
              <a:rPr lang="en-US" sz="1200" b="1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l'accès</a:t>
            </a:r>
            <a:r>
              <a:rPr lang="en-US" sz="1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b="1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à</a:t>
            </a:r>
            <a:r>
              <a:rPr lang="en-US" sz="1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b="1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l'information</a:t>
            </a:r>
            <a:r>
              <a:rPr lang="en-US" sz="1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b="1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est</a:t>
            </a:r>
            <a:r>
              <a:rPr lang="en-US" sz="1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b="1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une</a:t>
            </a:r>
            <a:r>
              <a:rPr lang="en-US" sz="1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b="1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ligne</a:t>
            </a:r>
            <a:r>
              <a:rPr lang="en-US" sz="1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de vie </a:t>
            </a:r>
            <a:r>
              <a:rPr lang="en-US" sz="1200" b="1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essentielle</a:t>
            </a:r>
            <a:r>
              <a:rPr lang="en-US" sz="1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-"/>
            </a:pPr>
            <a:endParaRPr lang="en-US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-"/>
            </a:pPr>
            <a:r>
              <a:rPr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Les </a:t>
            </a:r>
            <a:r>
              <a:rPr lang="en-US" sz="12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coupures</a:t>
            </a:r>
            <a:r>
              <a:rPr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d'Internet</a:t>
            </a:r>
            <a:r>
              <a:rPr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réduisent</a:t>
            </a:r>
            <a:r>
              <a:rPr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au silence les dissidents, </a:t>
            </a:r>
            <a:r>
              <a:rPr lang="en-US" sz="12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étouffent</a:t>
            </a:r>
            <a:r>
              <a:rPr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les manifestations et </a:t>
            </a:r>
            <a:r>
              <a:rPr lang="en-US" sz="12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bloquent</a:t>
            </a:r>
            <a:r>
              <a:rPr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les </a:t>
            </a:r>
            <a:r>
              <a:rPr lang="en-US" sz="12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possibilités</a:t>
            </a:r>
            <a:r>
              <a:rPr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12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mobilisation</a:t>
            </a:r>
            <a:r>
              <a:rPr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et de coordination des populations. </a:t>
            </a: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-"/>
            </a:pPr>
            <a:endParaRPr lang="en-US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-"/>
            </a:pPr>
            <a:r>
              <a:rPr lang="en-US" sz="12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En</a:t>
            </a:r>
            <a:r>
              <a:rPr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période</a:t>
            </a:r>
            <a:r>
              <a:rPr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12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conflit</a:t>
            </a:r>
            <a:r>
              <a:rPr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, le manque </a:t>
            </a:r>
            <a:r>
              <a:rPr lang="en-US" sz="12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d'informations</a:t>
            </a:r>
            <a:r>
              <a:rPr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peut</a:t>
            </a:r>
            <a:r>
              <a:rPr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être</a:t>
            </a:r>
            <a:r>
              <a:rPr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une</a:t>
            </a:r>
            <a:r>
              <a:rPr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question de vie </a:t>
            </a:r>
            <a:r>
              <a:rPr lang="en-US" sz="12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ou</a:t>
            </a:r>
            <a:r>
              <a:rPr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de mort, les gens </a:t>
            </a:r>
            <a:r>
              <a:rPr lang="en-US" sz="12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s'efforçant</a:t>
            </a:r>
            <a:r>
              <a:rPr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12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trouver</a:t>
            </a:r>
            <a:r>
              <a:rPr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des </a:t>
            </a:r>
            <a:r>
              <a:rPr lang="en-US" sz="12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itinéraires</a:t>
            </a:r>
            <a:r>
              <a:rPr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sûrs</a:t>
            </a:r>
            <a:r>
              <a:rPr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et de </a:t>
            </a:r>
            <a:r>
              <a:rPr lang="en-US" sz="12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rassembler</a:t>
            </a:r>
            <a:r>
              <a:rPr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des </a:t>
            </a:r>
            <a:r>
              <a:rPr lang="en-US" sz="12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informations</a:t>
            </a:r>
            <a:r>
              <a:rPr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sur </a:t>
            </a:r>
            <a:r>
              <a:rPr lang="en-US" sz="12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l'endroit</a:t>
            </a:r>
            <a:r>
              <a:rPr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où</a:t>
            </a:r>
            <a:r>
              <a:rPr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se </a:t>
            </a:r>
            <a:r>
              <a:rPr lang="en-US" sz="12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trouvent</a:t>
            </a:r>
            <a:r>
              <a:rPr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leurs</a:t>
            </a:r>
            <a:r>
              <a:rPr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proches</a:t>
            </a:r>
            <a:r>
              <a:rPr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-"/>
            </a:pPr>
            <a:endParaRPr lang="en-US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-"/>
            </a:pPr>
            <a:r>
              <a:rPr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Les </a:t>
            </a:r>
            <a:r>
              <a:rPr lang="en-US" sz="12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coupures</a:t>
            </a:r>
            <a:r>
              <a:rPr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entravent</a:t>
            </a:r>
            <a:r>
              <a:rPr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également</a:t>
            </a:r>
            <a:r>
              <a:rPr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l'acheminement</a:t>
            </a:r>
            <a:r>
              <a:rPr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12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l'aide</a:t>
            </a:r>
            <a:r>
              <a:rPr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humanitaire</a:t>
            </a:r>
            <a:r>
              <a:rPr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et de </a:t>
            </a:r>
            <a:r>
              <a:rPr lang="en-US" sz="12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l'aide</a:t>
            </a:r>
            <a:r>
              <a:rPr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d'urgence</a:t>
            </a:r>
            <a:r>
              <a:rPr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aux populations </a:t>
            </a:r>
            <a:r>
              <a:rPr lang="en-US" sz="12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touchées</a:t>
            </a:r>
            <a:r>
              <a:rPr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2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tandis</a:t>
            </a:r>
            <a:r>
              <a:rPr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que </a:t>
            </a:r>
            <a:r>
              <a:rPr lang="en-US" sz="12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l'accès</a:t>
            </a:r>
            <a:r>
              <a:rPr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aux </a:t>
            </a:r>
            <a:r>
              <a:rPr lang="en-US" sz="12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soins</a:t>
            </a:r>
            <a:r>
              <a:rPr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12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santé</a:t>
            </a:r>
            <a:r>
              <a:rPr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2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à</a:t>
            </a:r>
            <a:r>
              <a:rPr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l'éducation</a:t>
            </a:r>
            <a:r>
              <a:rPr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et aux </a:t>
            </a:r>
            <a:r>
              <a:rPr lang="en-US" sz="12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entreprises</a:t>
            </a:r>
            <a:r>
              <a:rPr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est</a:t>
            </a:r>
            <a:r>
              <a:rPr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fortement</a:t>
            </a:r>
            <a:r>
              <a:rPr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compromis</a:t>
            </a:r>
            <a:r>
              <a:rPr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pendant les </a:t>
            </a:r>
            <a:r>
              <a:rPr lang="en-US" sz="12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conflits</a:t>
            </a:r>
            <a:r>
              <a:rPr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marL="15240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</a:pPr>
            <a:endParaRPr lang="en-US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-"/>
            </a:pPr>
            <a:r>
              <a:rPr lang="en-US" sz="1200" b="1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Régions</a:t>
            </a:r>
            <a:r>
              <a:rPr lang="en-US" sz="1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b="1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éthiopiennes</a:t>
            </a:r>
            <a:r>
              <a:rPr lang="en-US" sz="1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du </a:t>
            </a:r>
            <a:r>
              <a:rPr lang="en-US" sz="1200" b="1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Tigré</a:t>
            </a:r>
            <a:r>
              <a:rPr lang="en-US" sz="1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et de </a:t>
            </a:r>
            <a:r>
              <a:rPr lang="en-US" sz="1200" b="1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l'Amhara</a:t>
            </a:r>
            <a:r>
              <a:rPr lang="en-US" sz="1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en" sz="1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2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9"/>
          <p:cNvSpPr/>
          <p:nvPr/>
        </p:nvSpPr>
        <p:spPr>
          <a:xfrm>
            <a:off x="757875" y="89000"/>
            <a:ext cx="7806900" cy="42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900" b="1" dirty="0">
              <a:solidFill>
                <a:srgbClr val="ED2B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ED2B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ED2B45"/>
                </a:solidFill>
                <a:latin typeface="Montserrat"/>
                <a:ea typeface="Montserrat"/>
                <a:cs typeface="Montserrat"/>
                <a:sym typeface="Montserrat"/>
              </a:rPr>
              <a:t>Les </a:t>
            </a:r>
            <a:r>
              <a:rPr lang="en-US" sz="1600" b="1" dirty="0" err="1">
                <a:solidFill>
                  <a:srgbClr val="ED2B45"/>
                </a:solidFill>
                <a:latin typeface="Montserrat"/>
                <a:ea typeface="Montserrat"/>
                <a:cs typeface="Montserrat"/>
                <a:sym typeface="Montserrat"/>
              </a:rPr>
              <a:t>réussites</a:t>
            </a:r>
            <a:r>
              <a:rPr lang="en-US" sz="1600" b="1" dirty="0">
                <a:solidFill>
                  <a:srgbClr val="ED2B45"/>
                </a:solidFill>
                <a:latin typeface="Montserrat"/>
                <a:ea typeface="Montserrat"/>
                <a:cs typeface="Montserrat"/>
                <a:sym typeface="Montserrat"/>
              </a:rPr>
              <a:t> dans la </a:t>
            </a:r>
            <a:r>
              <a:rPr lang="en-US" sz="1600" b="1" dirty="0" err="1">
                <a:solidFill>
                  <a:srgbClr val="ED2B45"/>
                </a:solidFill>
                <a:latin typeface="Montserrat"/>
                <a:ea typeface="Montserrat"/>
                <a:cs typeface="Montserrat"/>
                <a:sym typeface="Montserrat"/>
              </a:rPr>
              <a:t>lutte</a:t>
            </a:r>
            <a:r>
              <a:rPr lang="en-US" sz="1600" b="1" dirty="0">
                <a:solidFill>
                  <a:srgbClr val="ED2B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b="1" dirty="0" err="1">
                <a:solidFill>
                  <a:srgbClr val="ED2B45"/>
                </a:solidFill>
                <a:latin typeface="Montserrat"/>
                <a:ea typeface="Montserrat"/>
                <a:cs typeface="Montserrat"/>
                <a:sym typeface="Montserrat"/>
              </a:rPr>
              <a:t>contre</a:t>
            </a:r>
            <a:r>
              <a:rPr lang="en-US" sz="1600" b="1" dirty="0">
                <a:solidFill>
                  <a:srgbClr val="ED2B45"/>
                </a:solidFill>
                <a:latin typeface="Montserrat"/>
                <a:ea typeface="Montserrat"/>
                <a:cs typeface="Montserrat"/>
                <a:sym typeface="Montserrat"/>
              </a:rPr>
              <a:t> les </a:t>
            </a:r>
            <a:r>
              <a:rPr lang="en-US" sz="1600" b="1" dirty="0" err="1">
                <a:solidFill>
                  <a:srgbClr val="ED2B45"/>
                </a:solidFill>
                <a:latin typeface="Montserrat"/>
                <a:ea typeface="Montserrat"/>
                <a:cs typeface="Montserrat"/>
                <a:sym typeface="Montserrat"/>
              </a:rPr>
              <a:t>coupures</a:t>
            </a:r>
            <a:r>
              <a:rPr lang="en-US" sz="1600" b="1" dirty="0">
                <a:solidFill>
                  <a:srgbClr val="ED2B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b="1" dirty="0" err="1">
                <a:solidFill>
                  <a:srgbClr val="ED2B45"/>
                </a:solidFill>
                <a:latin typeface="Montserrat"/>
                <a:ea typeface="Montserrat"/>
                <a:cs typeface="Montserrat"/>
                <a:sym typeface="Montserrat"/>
              </a:rPr>
              <a:t>d'électricité</a:t>
            </a:r>
            <a:r>
              <a:rPr lang="en-US" sz="1600" b="1" dirty="0">
                <a:solidFill>
                  <a:srgbClr val="ED2B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b="1" dirty="0" err="1">
                <a:solidFill>
                  <a:srgbClr val="ED2B45"/>
                </a:solidFill>
                <a:latin typeface="Montserrat"/>
                <a:ea typeface="Montserrat"/>
                <a:cs typeface="Montserrat"/>
                <a:sym typeface="Montserrat"/>
              </a:rPr>
              <a:t>liées</a:t>
            </a:r>
            <a:r>
              <a:rPr lang="en-US" sz="1600" b="1" dirty="0">
                <a:solidFill>
                  <a:srgbClr val="ED2B45"/>
                </a:solidFill>
                <a:latin typeface="Montserrat"/>
                <a:ea typeface="Montserrat"/>
                <a:cs typeface="Montserrat"/>
                <a:sym typeface="Montserrat"/>
              </a:rPr>
              <a:t> aux </a:t>
            </a:r>
            <a:r>
              <a:rPr lang="en-US" sz="1600" b="1" dirty="0" err="1">
                <a:solidFill>
                  <a:srgbClr val="ED2B45"/>
                </a:solidFill>
                <a:latin typeface="Montserrat"/>
                <a:ea typeface="Montserrat"/>
                <a:cs typeface="Montserrat"/>
                <a:sym typeface="Montserrat"/>
              </a:rPr>
              <a:t>élections</a:t>
            </a:r>
            <a:r>
              <a:rPr lang="en-US" sz="1600" b="1" dirty="0">
                <a:solidFill>
                  <a:srgbClr val="ED2B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b="1" dirty="0" err="1">
                <a:solidFill>
                  <a:srgbClr val="ED2B45"/>
                </a:solidFill>
                <a:latin typeface="Montserrat"/>
                <a:ea typeface="Montserrat"/>
                <a:cs typeface="Montserrat"/>
                <a:sym typeface="Montserrat"/>
              </a:rPr>
              <a:t>en</a:t>
            </a:r>
            <a:r>
              <a:rPr lang="en-US" sz="1600" b="1" dirty="0">
                <a:solidFill>
                  <a:srgbClr val="ED2B45"/>
                </a:solidFill>
                <a:latin typeface="Montserrat"/>
                <a:ea typeface="Montserrat"/>
                <a:cs typeface="Montserrat"/>
                <a:sym typeface="Montserrat"/>
              </a:rPr>
              <a:t> Afrique</a:t>
            </a:r>
            <a:endParaRPr lang="en-US" sz="16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-"/>
            </a:pPr>
            <a:r>
              <a:rPr lang="en-US" sz="1200" b="1" dirty="0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Nigeria </a:t>
            </a:r>
            <a:r>
              <a:rPr lang="en-US" sz="1200" dirty="0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:  Avant les </a:t>
            </a:r>
            <a:r>
              <a:rPr lang="en-US" sz="1200" dirty="0" err="1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élections</a:t>
            </a:r>
            <a:r>
              <a:rPr lang="en-US" sz="1200" dirty="0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de 2023, la Commission des communications du </a:t>
            </a:r>
            <a:r>
              <a:rPr lang="en-US" sz="1200" dirty="0" err="1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Nigéria</a:t>
            </a:r>
            <a:r>
              <a:rPr lang="en-US" sz="1200" dirty="0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dirty="0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  <a:hlinkClick r:id="rId3"/>
              </a:rPr>
              <a:t>a publié un communiqué</a:t>
            </a:r>
            <a:r>
              <a:rPr lang="en-US" sz="1200" dirty="0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dirty="0" err="1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assurant</a:t>
            </a:r>
            <a:r>
              <a:rPr lang="en-US" sz="1200" dirty="0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au </a:t>
            </a:r>
            <a:r>
              <a:rPr lang="en-US" sz="1200" dirty="0" err="1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peuple</a:t>
            </a:r>
            <a:r>
              <a:rPr lang="en-US" sz="1200" dirty="0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dirty="0" err="1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nigérian</a:t>
            </a:r>
            <a:r>
              <a:rPr lang="en-US" sz="1200" dirty="0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200" dirty="0" err="1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qu'il</a:t>
            </a:r>
            <a:r>
              <a:rPr lang="en-US" sz="1200" dirty="0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dirty="0" err="1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n'y</a:t>
            </a:r>
            <a:r>
              <a:rPr lang="en-US" sz="1200" dirty="0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dirty="0" err="1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aurait</a:t>
            </a:r>
            <a:r>
              <a:rPr lang="en-US" sz="1200" dirty="0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pas de </a:t>
            </a:r>
            <a:r>
              <a:rPr lang="en-US" sz="1200" dirty="0" err="1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coupures</a:t>
            </a:r>
            <a:r>
              <a:rPr lang="en-US" sz="1200" dirty="0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dirty="0" err="1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d'internet</a:t>
            </a:r>
            <a:r>
              <a:rPr lang="en-US" sz="1200" dirty="0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pendant la </a:t>
            </a:r>
            <a:r>
              <a:rPr lang="en-US" sz="1200" dirty="0" err="1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période</a:t>
            </a:r>
            <a:r>
              <a:rPr lang="en-US" sz="1200" dirty="0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dirty="0" err="1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électorale</a:t>
            </a:r>
            <a:r>
              <a:rPr lang="en-US" sz="1200" dirty="0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0D0D0D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>
              <a:lnSpc>
                <a:spcPct val="115000"/>
              </a:lnSpc>
              <a:buClr>
                <a:schemeClr val="dk1"/>
              </a:buClr>
              <a:buSzPts val="1200"/>
              <a:buFont typeface="Montserrat"/>
              <a:buChar char="-"/>
            </a:pPr>
            <a:r>
              <a:rPr lang="en-US" sz="12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Sierra Leone :  </a:t>
            </a:r>
            <a:r>
              <a:rPr lang="en-US" sz="12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Toujours</a:t>
            </a:r>
            <a:r>
              <a:rPr lang="en-US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en</a:t>
            </a:r>
            <a:r>
              <a:rPr lang="en-US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juin</a:t>
            </a:r>
            <a:r>
              <a:rPr lang="en-US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2023, </a:t>
            </a:r>
            <a:r>
              <a:rPr lang="en-US" sz="12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en</a:t>
            </a:r>
            <a:r>
              <a:rPr lang="en-US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plus </a:t>
            </a:r>
            <a:r>
              <a:rPr lang="en-US" sz="12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d'appeler</a:t>
            </a:r>
            <a:r>
              <a:rPr lang="en-US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le </a:t>
            </a:r>
            <a:r>
              <a:rPr lang="en-US" sz="12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gouvernement</a:t>
            </a:r>
            <a:r>
              <a:rPr lang="en-US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de la Sierra Leone par le biais </a:t>
            </a:r>
            <a:r>
              <a:rPr lang="en-US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d'une lettre ouverte </a:t>
            </a:r>
            <a:r>
              <a:rPr lang="en-US" sz="12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à</a:t>
            </a:r>
            <a:r>
              <a:rPr lang="en-US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garantir</a:t>
            </a:r>
            <a:r>
              <a:rPr lang="en-US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un </a:t>
            </a:r>
            <a:r>
              <a:rPr lang="en-US" sz="12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accès</a:t>
            </a:r>
            <a:r>
              <a:rPr lang="en-US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ouvert</a:t>
            </a:r>
            <a:r>
              <a:rPr lang="en-US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et </a:t>
            </a:r>
            <a:r>
              <a:rPr lang="en-US" sz="12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sécurisé</a:t>
            </a:r>
            <a:r>
              <a:rPr lang="en-US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à</a:t>
            </a:r>
            <a:r>
              <a:rPr lang="en-US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Internet, Access Now et la </a:t>
            </a:r>
            <a:r>
              <a:rPr lang="en-US" sz="12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Campagne</a:t>
            </a:r>
            <a:r>
              <a:rPr lang="en-US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pour les droits de </a:t>
            </a:r>
            <a:r>
              <a:rPr lang="en-US" sz="12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l'homme</a:t>
            </a:r>
            <a:r>
              <a:rPr lang="en-US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et le </a:t>
            </a:r>
            <a:r>
              <a:rPr lang="en-US" sz="12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développement</a:t>
            </a:r>
            <a:r>
              <a:rPr lang="en-US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international (CHRDI), </a:t>
            </a:r>
            <a:r>
              <a:rPr lang="en-US" sz="12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partenaire</a:t>
            </a:r>
            <a:r>
              <a:rPr lang="en-US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de la coalition #</a:t>
            </a:r>
            <a:r>
              <a:rPr lang="en-US" sz="12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KeepItOn</a:t>
            </a:r>
            <a:r>
              <a:rPr lang="en-US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2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ont</a:t>
            </a:r>
            <a:r>
              <a:rPr lang="en-US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organisé</a:t>
            </a:r>
            <a:r>
              <a:rPr lang="en-US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5"/>
              </a:rPr>
              <a:t>un dialogue avec les parties prenantes et une formation de renforcement des capacités sur les coupures </a:t>
            </a:r>
            <a:r>
              <a:rPr lang="en-US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pour les </a:t>
            </a:r>
            <a:r>
              <a:rPr lang="en-US" sz="12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journalistes</a:t>
            </a:r>
            <a:r>
              <a:rPr lang="en-US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les </a:t>
            </a:r>
            <a:r>
              <a:rPr lang="en-US" sz="12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observateurs</a:t>
            </a:r>
            <a:r>
              <a:rPr lang="en-US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électoraux</a:t>
            </a:r>
            <a:r>
              <a:rPr lang="en-US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et les </a:t>
            </a:r>
            <a:r>
              <a:rPr lang="en-US" sz="12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acteurs</a:t>
            </a:r>
            <a:r>
              <a:rPr lang="en-US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de la </a:t>
            </a:r>
            <a:r>
              <a:rPr lang="en-US" sz="12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société</a:t>
            </a:r>
            <a:r>
              <a:rPr lang="en-US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civile. </a:t>
            </a:r>
            <a:r>
              <a:rPr lang="en-US" sz="12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Ces</a:t>
            </a:r>
            <a:r>
              <a:rPr lang="en-US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appels</a:t>
            </a:r>
            <a:r>
              <a:rPr lang="en-US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ont</a:t>
            </a:r>
            <a:r>
              <a:rPr lang="en-US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été</a:t>
            </a:r>
            <a:r>
              <a:rPr lang="en-US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réitérés</a:t>
            </a:r>
            <a:r>
              <a:rPr lang="en-US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par </a:t>
            </a:r>
            <a:r>
              <a:rPr lang="en-US" sz="12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notre</a:t>
            </a:r>
            <a:r>
              <a:rPr lang="en-US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partenaire</a:t>
            </a:r>
            <a:r>
              <a:rPr lang="en-US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lors</a:t>
            </a:r>
            <a:r>
              <a:rPr lang="en-US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d'une </a:t>
            </a:r>
            <a:r>
              <a:rPr lang="en-US" sz="12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réunion</a:t>
            </a:r>
            <a:r>
              <a:rPr lang="en-US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privée</a:t>
            </a:r>
            <a:r>
              <a:rPr lang="en-US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multipartite du </a:t>
            </a:r>
            <a:r>
              <a:rPr lang="en-US" sz="12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comité</a:t>
            </a:r>
            <a:r>
              <a:rPr lang="en-US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de surveillance des </a:t>
            </a:r>
            <a:r>
              <a:rPr lang="en-US" sz="12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élections</a:t>
            </a:r>
            <a:r>
              <a:rPr lang="en-US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endParaRPr sz="12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-"/>
            </a:pPr>
            <a:r>
              <a:rPr lang="en-US" sz="1200" b="1" dirty="0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La </a:t>
            </a:r>
            <a:r>
              <a:rPr lang="en-US" sz="1200" b="1" dirty="0" err="1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République</a:t>
            </a:r>
            <a:r>
              <a:rPr lang="en-US" sz="1200" b="1" dirty="0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b="1" dirty="0" err="1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démocratique</a:t>
            </a:r>
            <a:r>
              <a:rPr lang="en-US" sz="1200" b="1" dirty="0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du Congo (RDC) </a:t>
            </a:r>
            <a:r>
              <a:rPr lang="en-US" sz="1200" dirty="0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:  Avant les </a:t>
            </a:r>
            <a:r>
              <a:rPr lang="en-US" sz="1200" dirty="0" err="1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élections</a:t>
            </a:r>
            <a:r>
              <a:rPr lang="en-US" sz="1200" dirty="0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, avec </a:t>
            </a:r>
            <a:r>
              <a:rPr lang="en-US" sz="1200" dirty="0" err="1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nos</a:t>
            </a:r>
            <a:r>
              <a:rPr lang="en-US" sz="1200" dirty="0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dirty="0" err="1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partenaires</a:t>
            </a:r>
            <a:r>
              <a:rPr lang="en-US" sz="1200" dirty="0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dirty="0" err="1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en</a:t>
            </a:r>
            <a:r>
              <a:rPr lang="en-US" sz="1200" dirty="0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RDC, nous </a:t>
            </a:r>
            <a:r>
              <a:rPr lang="en-US" sz="1200" dirty="0" err="1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avons</a:t>
            </a:r>
            <a:r>
              <a:rPr lang="en-US" sz="1200" dirty="0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dirty="0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  <a:hlinkClick r:id="rId6"/>
              </a:rPr>
              <a:t>demandé </a:t>
            </a:r>
            <a:r>
              <a:rPr lang="en-US" sz="1200" dirty="0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au </a:t>
            </a:r>
            <a:r>
              <a:rPr lang="en-US" sz="1200" dirty="0" err="1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gouvernement</a:t>
            </a:r>
            <a:r>
              <a:rPr lang="en-US" sz="1200" dirty="0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1200" dirty="0" err="1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s'engager</a:t>
            </a:r>
            <a:r>
              <a:rPr lang="en-US" sz="1200" dirty="0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dirty="0" err="1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publiquement</a:t>
            </a:r>
            <a:r>
              <a:rPr lang="en-US" sz="1200" dirty="0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dirty="0" err="1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à</a:t>
            </a:r>
            <a:r>
              <a:rPr lang="en-US" sz="1200" dirty="0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dirty="0" err="1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maintenir</a:t>
            </a:r>
            <a:r>
              <a:rPr lang="en-US" sz="1200" dirty="0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un </a:t>
            </a:r>
            <a:r>
              <a:rPr lang="en-US" sz="1200" dirty="0" err="1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accès</a:t>
            </a:r>
            <a:r>
              <a:rPr lang="en-US" sz="1200" dirty="0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dirty="0" err="1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illimité</a:t>
            </a:r>
            <a:r>
              <a:rPr lang="en-US" sz="1200" dirty="0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dirty="0" err="1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à</a:t>
            </a:r>
            <a:r>
              <a:rPr lang="en-US" sz="1200" dirty="0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dirty="0" err="1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l'internet</a:t>
            </a:r>
            <a:r>
              <a:rPr lang="en-US" sz="1200" dirty="0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dirty="0" err="1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avant</a:t>
            </a:r>
            <a:r>
              <a:rPr lang="en-US" sz="1200" dirty="0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, pendant et après les </a:t>
            </a:r>
            <a:r>
              <a:rPr lang="en-US" sz="1200" dirty="0" err="1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élections</a:t>
            </a:r>
            <a:r>
              <a:rPr lang="en-US" sz="1200" dirty="0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en-US" sz="1200" dirty="0" err="1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À</a:t>
            </a:r>
            <a:r>
              <a:rPr lang="en-US" sz="1200" dirty="0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la </a:t>
            </a:r>
            <a:r>
              <a:rPr lang="en-US" sz="1200" dirty="0" err="1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veille</a:t>
            </a:r>
            <a:r>
              <a:rPr lang="en-US" sz="1200" dirty="0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des </a:t>
            </a:r>
            <a:r>
              <a:rPr lang="en-US" sz="1200" dirty="0" err="1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élections</a:t>
            </a:r>
            <a:r>
              <a:rPr lang="en-US" sz="1200" dirty="0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, le </a:t>
            </a:r>
            <a:r>
              <a:rPr lang="en-US" sz="1200" dirty="0" err="1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ministre</a:t>
            </a:r>
            <a:r>
              <a:rPr lang="en-US" sz="1200" dirty="0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1200" dirty="0" err="1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l'intérieur</a:t>
            </a:r>
            <a:r>
              <a:rPr lang="en-US" sz="1200" dirty="0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dirty="0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  <a:hlinkClick r:id="rId7"/>
              </a:rPr>
              <a:t>s'est engagé </a:t>
            </a:r>
            <a:r>
              <a:rPr lang="en-US" sz="1200" dirty="0" err="1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à</a:t>
            </a:r>
            <a:r>
              <a:rPr lang="en-US" sz="1200" dirty="0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dirty="0" err="1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ce</a:t>
            </a:r>
            <a:r>
              <a:rPr lang="en-US" sz="1200" dirty="0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que le </a:t>
            </a:r>
            <a:r>
              <a:rPr lang="en-US" sz="1200" dirty="0" err="1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gouvernement</a:t>
            </a:r>
            <a:r>
              <a:rPr lang="en-US" sz="1200" dirty="0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dirty="0" err="1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garantisse</a:t>
            </a:r>
            <a:r>
              <a:rPr lang="en-US" sz="1200" dirty="0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un </a:t>
            </a:r>
            <a:r>
              <a:rPr lang="en-US" sz="1200" dirty="0" err="1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accès</a:t>
            </a:r>
            <a:r>
              <a:rPr lang="en-US" sz="1200" dirty="0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dirty="0" err="1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illimité</a:t>
            </a:r>
            <a:r>
              <a:rPr lang="en-US" sz="1200" dirty="0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dirty="0" err="1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à</a:t>
            </a:r>
            <a:r>
              <a:rPr lang="en-US" sz="1200" dirty="0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dirty="0" err="1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l'internet</a:t>
            </a:r>
            <a:r>
              <a:rPr lang="en-US" sz="1200" dirty="0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pendant </a:t>
            </a:r>
            <a:r>
              <a:rPr lang="en-US" sz="1200" dirty="0" err="1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toute</a:t>
            </a:r>
            <a:r>
              <a:rPr lang="en-US" sz="1200" dirty="0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la durée des </a:t>
            </a:r>
            <a:r>
              <a:rPr lang="en-US" sz="1200" dirty="0" err="1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élections</a:t>
            </a:r>
            <a:r>
              <a:rPr lang="en-US" sz="1200" dirty="0">
                <a:solidFill>
                  <a:srgbClr val="0D0D0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-"/>
            </a:pPr>
            <a:endParaRPr sz="1200" dirty="0">
              <a:solidFill>
                <a:srgbClr val="0D0D0D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/>
          <p:nvPr/>
        </p:nvSpPr>
        <p:spPr>
          <a:xfrm>
            <a:off x="3971300" y="345950"/>
            <a:ext cx="4516800" cy="40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Que </a:t>
            </a:r>
            <a:r>
              <a:rPr lang="en-US" sz="1900" b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puis</a:t>
            </a:r>
            <a:r>
              <a:rPr lang="en-US" sz="19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-je faire pour </a:t>
            </a:r>
            <a:r>
              <a:rPr lang="en-US" sz="1900" b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soutenir</a:t>
            </a:r>
            <a:r>
              <a:rPr lang="en-US" sz="19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la </a:t>
            </a:r>
            <a:r>
              <a:rPr lang="en-US" sz="1900" b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campagne</a:t>
            </a:r>
            <a:r>
              <a:rPr lang="en-US" sz="19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#</a:t>
            </a:r>
            <a:r>
              <a:rPr lang="en-US" sz="1900" b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KeepItOn</a:t>
            </a:r>
            <a:r>
              <a:rPr lang="en-US" sz="19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? </a:t>
            </a: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8F9FA"/>
              </a:buClr>
              <a:buSzPts val="1400"/>
              <a:buFont typeface="Montserrat"/>
              <a:buChar char="●"/>
            </a:pPr>
            <a:r>
              <a:rPr lang="en-US" dirty="0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Rapports des </a:t>
            </a:r>
            <a:r>
              <a:rPr lang="en-US" dirty="0" err="1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médias</a:t>
            </a:r>
            <a:endParaRPr lang="en-US" dirty="0">
              <a:solidFill>
                <a:srgbClr val="F8F9F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8F9FA"/>
              </a:buClr>
              <a:buSzPts val="1400"/>
              <a:buFont typeface="Montserrat"/>
              <a:buChar char="●"/>
            </a:pPr>
            <a:r>
              <a:rPr lang="en-US" dirty="0" err="1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L'expérience</a:t>
            </a:r>
            <a:r>
              <a:rPr lang="en-US" dirty="0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 des gens</a:t>
            </a: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8F9FA"/>
              </a:buClr>
              <a:buSzPts val="1400"/>
              <a:buFont typeface="Montserrat"/>
              <a:buChar char="●"/>
            </a:pPr>
            <a:r>
              <a:rPr lang="en-US" dirty="0" err="1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Lorsque</a:t>
            </a:r>
            <a:r>
              <a:rPr lang="en-US" dirty="0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dirty="0" err="1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vous</a:t>
            </a:r>
            <a:r>
              <a:rPr lang="en-US" dirty="0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dirty="0" err="1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soupçonnez</a:t>
            </a:r>
            <a:r>
              <a:rPr lang="en-US" dirty="0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dirty="0" err="1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une</a:t>
            </a:r>
            <a:r>
              <a:rPr lang="en-US" dirty="0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dirty="0" err="1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lenteur</a:t>
            </a:r>
            <a:r>
              <a:rPr lang="en-US" dirty="0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dirty="0" err="1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inhabituelle</a:t>
            </a:r>
            <a:r>
              <a:rPr lang="en-US" dirty="0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 dans </a:t>
            </a:r>
            <a:r>
              <a:rPr lang="en-US" dirty="0" err="1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votre</a:t>
            </a:r>
            <a:r>
              <a:rPr lang="en-US" dirty="0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dirty="0" err="1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réseau</a:t>
            </a:r>
            <a:r>
              <a:rPr lang="en-US" dirty="0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 internet, </a:t>
            </a:r>
            <a:r>
              <a:rPr lang="en-US" dirty="0" err="1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contactez</a:t>
            </a:r>
            <a:r>
              <a:rPr lang="en-US" dirty="0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dirty="0" err="1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vos</a:t>
            </a:r>
            <a:r>
              <a:rPr lang="en-US" dirty="0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 pairs et </a:t>
            </a:r>
            <a:r>
              <a:rPr lang="en-US" dirty="0" err="1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votre</a:t>
            </a:r>
            <a:r>
              <a:rPr lang="en-US" dirty="0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dirty="0" err="1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réseau</a:t>
            </a:r>
            <a:r>
              <a:rPr lang="en-US" dirty="0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 pour </a:t>
            </a:r>
            <a:r>
              <a:rPr lang="en-US" dirty="0" err="1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vérifier</a:t>
            </a:r>
            <a:r>
              <a:rPr lang="en-US" dirty="0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8F9FA"/>
              </a:buClr>
              <a:buSzPts val="1400"/>
              <a:buFont typeface="Montserrat"/>
              <a:buChar char="●"/>
            </a:pPr>
            <a:r>
              <a:rPr lang="en-US" dirty="0" err="1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Demandez</a:t>
            </a:r>
            <a:r>
              <a:rPr lang="en-US" dirty="0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 des explications </a:t>
            </a:r>
            <a:r>
              <a:rPr lang="en-US" dirty="0" err="1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à</a:t>
            </a:r>
            <a:r>
              <a:rPr lang="en-US" dirty="0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dirty="0" err="1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votre</a:t>
            </a:r>
            <a:r>
              <a:rPr lang="en-US" dirty="0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dirty="0" err="1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fournisseur</a:t>
            </a:r>
            <a:r>
              <a:rPr lang="en-US" dirty="0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dirty="0" err="1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d'accès</a:t>
            </a:r>
            <a:r>
              <a:rPr lang="en-US" dirty="0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dirty="0" err="1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à</a:t>
            </a:r>
            <a:r>
              <a:rPr lang="en-US" dirty="0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 Internet </a:t>
            </a:r>
            <a:r>
              <a:rPr lang="en-US" dirty="0" err="1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ou</a:t>
            </a:r>
            <a:r>
              <a:rPr lang="en-US" dirty="0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dirty="0" err="1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à</a:t>
            </a:r>
            <a:r>
              <a:rPr lang="en-US" dirty="0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dirty="0" err="1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votre</a:t>
            </a:r>
            <a:r>
              <a:rPr lang="en-US" dirty="0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dirty="0" err="1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opérateur</a:t>
            </a:r>
            <a:r>
              <a:rPr lang="en-US" dirty="0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dirty="0" err="1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télécommunications</a:t>
            </a:r>
            <a:r>
              <a:rPr lang="en-US" dirty="0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8F9FA"/>
              </a:buClr>
              <a:buSzPts val="1400"/>
              <a:buFont typeface="Montserrat"/>
              <a:buChar char="●"/>
            </a:pPr>
            <a:r>
              <a:rPr lang="en-US" dirty="0" err="1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Signalez</a:t>
            </a:r>
            <a:r>
              <a:rPr lang="en-US" dirty="0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 les perturbations </a:t>
            </a:r>
            <a:r>
              <a:rPr lang="en-US" dirty="0" err="1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potentielles</a:t>
            </a:r>
            <a:r>
              <a:rPr lang="en-US" dirty="0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dirty="0" err="1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à</a:t>
            </a:r>
            <a:r>
              <a:rPr lang="en-US" dirty="0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 la </a:t>
            </a:r>
            <a:r>
              <a:rPr lang="en-US" dirty="0" err="1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communauté</a:t>
            </a:r>
            <a:r>
              <a:rPr lang="en-US" dirty="0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 #</a:t>
            </a:r>
            <a:r>
              <a:rPr lang="en-US" dirty="0" err="1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KeepItOn</a:t>
            </a:r>
            <a:r>
              <a:rPr lang="en-US" dirty="0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 pour un examen plus </a:t>
            </a:r>
            <a:r>
              <a:rPr lang="en-US" dirty="0" err="1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approfondi</a:t>
            </a:r>
            <a:r>
              <a:rPr lang="en-US" dirty="0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8F9FA"/>
              </a:buClr>
              <a:buSzPts val="1400"/>
              <a:buFont typeface="Montserrat"/>
              <a:buChar char="●"/>
            </a:pPr>
            <a:r>
              <a:rPr lang="en-US" dirty="0" err="1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Documentez</a:t>
            </a:r>
            <a:r>
              <a:rPr lang="en-US" dirty="0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 et </a:t>
            </a:r>
            <a:r>
              <a:rPr lang="en-US" dirty="0" err="1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partagez</a:t>
            </a:r>
            <a:r>
              <a:rPr lang="en-US" dirty="0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dirty="0" err="1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votre</a:t>
            </a:r>
            <a:r>
              <a:rPr lang="en-US" dirty="0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dirty="0" err="1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histoire</a:t>
            </a:r>
            <a:r>
              <a:rPr lang="en-US" dirty="0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dirty="0" err="1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d'impact</a:t>
            </a:r>
            <a:r>
              <a:rPr lang="en-US" dirty="0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 de la </a:t>
            </a:r>
            <a:r>
              <a:rPr lang="en-US" dirty="0" err="1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coupure</a:t>
            </a:r>
            <a:r>
              <a:rPr lang="en-US" dirty="0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 avec les </a:t>
            </a:r>
            <a:r>
              <a:rPr lang="en-US" dirty="0" err="1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groupes</a:t>
            </a:r>
            <a:r>
              <a:rPr lang="en-US" dirty="0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dirty="0" err="1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défense</a:t>
            </a:r>
            <a:r>
              <a:rPr lang="en-US" dirty="0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300" b="1" dirty="0">
              <a:solidFill>
                <a:srgbClr val="F8F9F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5" name="Google Shape;17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552450"/>
            <a:ext cx="3666498" cy="39714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41"/>
          <p:cNvSpPr/>
          <p:nvPr/>
        </p:nvSpPr>
        <p:spPr>
          <a:xfrm>
            <a:off x="3971300" y="345950"/>
            <a:ext cx="4516800" cy="40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Recommandations</a:t>
            </a:r>
            <a:r>
              <a:rPr lang="en-US" sz="1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: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5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Char char="●"/>
            </a:pP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Les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organisations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de la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société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civile, tant au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niveau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local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qu'international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doivent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plaider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pour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être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dotées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des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ressources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nécessaires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pour continuer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à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mettre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en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lumière les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coupures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d'Internet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et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leur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impact sur les droits de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l'homme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dans le monde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entier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Char char="●"/>
            </a:pPr>
            <a:endParaRPr lang="en-US" sz="11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Char char="●"/>
            </a:pP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Tirer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parti de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l'existence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tribunaux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nationaux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et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régionaux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pour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lutter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contre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les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coupures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- Togo, Nigeria,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Guinée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et la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récente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action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en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justice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contre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le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gouvernement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du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Sénégal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pour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avoir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coupé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l'internet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Char char="●"/>
            </a:pPr>
            <a:endParaRPr lang="en-US" sz="11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Char char="●"/>
            </a:pP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Exigez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vos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fournisseurs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d'accès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à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Internet (FAI)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qu'ils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rendent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des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comptes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et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qu'ils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contestent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les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ordres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coupure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devant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les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tribunaux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et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faites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preuve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de transparence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en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publiant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les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ordres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coupure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reçus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des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gouvernements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endParaRPr sz="11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1" name="Google Shape;18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552450"/>
            <a:ext cx="3666498" cy="39714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42"/>
          <p:cNvSpPr/>
          <p:nvPr/>
        </p:nvSpPr>
        <p:spPr>
          <a:xfrm>
            <a:off x="3971300" y="345950"/>
            <a:ext cx="4516800" cy="40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Vous</a:t>
            </a:r>
            <a:r>
              <a:rPr lang="en-US" sz="1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5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voulez</a:t>
            </a:r>
            <a:r>
              <a:rPr lang="en-US" sz="1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5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en</a:t>
            </a:r>
            <a:r>
              <a:rPr lang="en-US" sz="1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savoir plus sur les </a:t>
            </a:r>
            <a:r>
              <a:rPr lang="en-US" sz="15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coupures</a:t>
            </a:r>
            <a:r>
              <a:rPr lang="en-US" sz="1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5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d'internet</a:t>
            </a:r>
            <a:r>
              <a:rPr lang="en-US" sz="1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?</a:t>
            </a:r>
            <a:r>
              <a:rPr lang="en" sz="1200" dirty="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200" dirty="0">
              <a:solidFill>
                <a:schemeClr val="dk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Char char="●"/>
            </a:pP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Visitez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la page web #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KeepItOn</a:t>
            </a:r>
            <a:endParaRPr lang="en-US" sz="11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Char char="●"/>
            </a:pP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S'inscrire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aux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cours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l'Académie de la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coupure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 de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l'internet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 de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l'Advocacy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 Assembly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Char char="●"/>
            </a:pPr>
            <a:endParaRPr lang="en-US" sz="11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Char char="●"/>
            </a:pP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5"/>
              </a:rPr>
              <a:t>Une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5"/>
              </a:rPr>
              <a:t>taxonomie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5"/>
              </a:rPr>
              <a:t> des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5"/>
              </a:rPr>
              <a:t>coupures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5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5"/>
              </a:rPr>
              <a:t>d'internet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5"/>
              </a:rPr>
              <a:t> 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qui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donne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un aperçu des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différents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types de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coupures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d'internet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ainsi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que la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façon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mieux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comprendre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se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préparer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contourner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et documenter les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coupures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réseau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Char char="●"/>
            </a:pPr>
            <a:endParaRPr lang="en-US" sz="11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Char char="●"/>
            </a:pP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6"/>
              </a:rPr>
              <a:t>Eyes on internet shutdowns : documenter pour les droits de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6"/>
              </a:rPr>
              <a:t>l'homme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6"/>
              </a:rPr>
              <a:t> </a:t>
            </a:r>
            <a:endParaRPr lang="en-US" sz="11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5875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Une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campagne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mondiale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de WITNESS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équipant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	les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activistes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pour documenter les violations des 	droits de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l'homme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pendant les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coupures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	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d'internet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Char char="●"/>
            </a:pPr>
            <a:endParaRPr lang="en-US" sz="11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Char char="●"/>
            </a:pP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7"/>
              </a:rPr>
              <a:t>2022 #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7"/>
              </a:rPr>
              <a:t>KeepItOn</a:t>
            </a:r>
            <a:r>
              <a:rPr lang="en-US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7"/>
              </a:rPr>
              <a:t> Rapport </a:t>
            </a:r>
            <a:r>
              <a:rPr lang="en-US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7"/>
              </a:rPr>
              <a:t>annuel</a:t>
            </a:r>
            <a:endParaRPr sz="11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7" name="Google Shape;187;p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2400" y="552450"/>
            <a:ext cx="3666498" cy="39714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3"/>
          <p:cNvSpPr/>
          <p:nvPr/>
        </p:nvSpPr>
        <p:spPr>
          <a:xfrm>
            <a:off x="3971300" y="345950"/>
            <a:ext cx="4516800" cy="40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Vous</a:t>
            </a:r>
            <a:r>
              <a:rPr lang="en-US" sz="1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5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voulez</a:t>
            </a:r>
            <a:r>
              <a:rPr lang="en-US" sz="1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5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en</a:t>
            </a:r>
            <a:r>
              <a:rPr lang="en-US" sz="1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savoir plus sur les </a:t>
            </a:r>
            <a:r>
              <a:rPr lang="en-US" sz="15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coupures</a:t>
            </a:r>
            <a:r>
              <a:rPr lang="en-US" sz="1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5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d'internet</a:t>
            </a:r>
            <a:r>
              <a:rPr lang="en-US" sz="1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?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Char char="●"/>
            </a:pPr>
            <a:r>
              <a:rPr lang="en-US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Efforts de </a:t>
            </a:r>
            <a:r>
              <a:rPr lang="en-US" sz="13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mesure</a:t>
            </a:r>
            <a:r>
              <a:rPr lang="en-US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et </a:t>
            </a:r>
            <a:r>
              <a:rPr lang="en-US" sz="13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d'analyse</a:t>
            </a:r>
            <a:r>
              <a:rPr lang="en-US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de la </a:t>
            </a:r>
            <a:r>
              <a:rPr lang="en-US" sz="13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communauté</a:t>
            </a:r>
            <a:r>
              <a:rPr lang="en-US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 La </a:t>
            </a:r>
            <a:r>
              <a:rPr lang="en-US" sz="13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communauté</a:t>
            </a:r>
            <a:r>
              <a:rPr lang="en-US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13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mesure</a:t>
            </a:r>
            <a:r>
              <a:rPr lang="en-US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#</a:t>
            </a:r>
            <a:r>
              <a:rPr lang="en-US" sz="13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KeepItOn</a:t>
            </a:r>
            <a:r>
              <a:rPr lang="en-US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comprend</a:t>
            </a:r>
            <a:r>
              <a:rPr lang="en-US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l'Open Observatory of Network Interference </a:t>
            </a:r>
            <a:r>
              <a:rPr lang="en-US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(OONI), </a:t>
            </a:r>
            <a:r>
              <a:rPr lang="en-US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Internet Outage Detection Analysis</a:t>
            </a:r>
            <a:r>
              <a:rPr lang="en-US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(IODA), </a:t>
            </a:r>
            <a:r>
              <a:rPr lang="en-US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5"/>
              </a:rPr>
              <a:t>Measurement Lab </a:t>
            </a:r>
            <a:r>
              <a:rPr lang="en-US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(M-Lab), </a:t>
            </a:r>
            <a:r>
              <a:rPr lang="en-US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6"/>
              </a:rPr>
              <a:t>Internet Society Pulse</a:t>
            </a:r>
            <a:r>
              <a:rPr lang="en-US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" sz="1300" u="sng" dirty="0">
                <a:solidFill>
                  <a:srgbClr val="1155CC"/>
                </a:solidFill>
                <a:latin typeface="Montserrat"/>
                <a:ea typeface="Montserrat"/>
                <a:cs typeface="Montserrat"/>
                <a:sym typeface="Montserra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Cloudflare</a:t>
            </a:r>
            <a:r>
              <a:rPr lang="en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" sz="1300" u="sng" dirty="0">
                <a:solidFill>
                  <a:srgbClr val="1155CC"/>
                </a:solidFill>
                <a:latin typeface="Montserrat"/>
                <a:ea typeface="Montserrat"/>
                <a:cs typeface="Montserrat"/>
                <a:sym typeface="Montserra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Censored Planet</a:t>
            </a:r>
            <a:r>
              <a:rPr lang="en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" sz="1300" u="sng" dirty="0">
                <a:solidFill>
                  <a:srgbClr val="1155CC"/>
                </a:solidFill>
                <a:latin typeface="Montserrat"/>
                <a:ea typeface="Montserrat"/>
                <a:cs typeface="Montserrat"/>
                <a:sym typeface="Montserrat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Mozilla</a:t>
            </a:r>
            <a:r>
              <a:rPr lang="en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" sz="1300" u="sng" dirty="0">
                <a:solidFill>
                  <a:srgbClr val="1155CC"/>
                </a:solidFill>
                <a:latin typeface="Montserrat"/>
                <a:ea typeface="Montserrat"/>
                <a:cs typeface="Montserrat"/>
                <a:sym typeface="Montserrat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Google</a:t>
            </a:r>
            <a:r>
              <a:rPr lang="en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et </a:t>
            </a:r>
            <a:r>
              <a:rPr lang="en" sz="1300" u="sng" dirty="0">
                <a:solidFill>
                  <a:srgbClr val="1155CC"/>
                </a:solidFill>
                <a:latin typeface="Montserrat"/>
                <a:ea typeface="Montserrat"/>
                <a:cs typeface="Montserrat"/>
                <a:sym typeface="Montserrat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RIPE Atlas</a:t>
            </a:r>
            <a:r>
              <a:rPr lang="en-US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3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dont</a:t>
            </a:r>
            <a:r>
              <a:rPr lang="en-US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le travail nous </a:t>
            </a:r>
            <a:r>
              <a:rPr lang="en-US" sz="13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fournit</a:t>
            </a:r>
            <a:r>
              <a:rPr lang="en-US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un aperçu technique et des </a:t>
            </a:r>
            <a:r>
              <a:rPr lang="en-US" sz="13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données</a:t>
            </a:r>
            <a:r>
              <a:rPr lang="en-US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sur les </a:t>
            </a:r>
            <a:r>
              <a:rPr lang="en-US" sz="13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coupures</a:t>
            </a:r>
            <a:r>
              <a:rPr lang="en-US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au fur et </a:t>
            </a:r>
            <a:r>
              <a:rPr lang="en-US" sz="13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à</a:t>
            </a:r>
            <a:r>
              <a:rPr lang="en-US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mesure</a:t>
            </a:r>
            <a:r>
              <a:rPr lang="en-US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qu'elles</a:t>
            </a:r>
            <a:r>
              <a:rPr lang="en-US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se </a:t>
            </a:r>
            <a:r>
              <a:rPr lang="en-US" sz="13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produisent</a:t>
            </a:r>
            <a:r>
              <a:rPr lang="en-US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endParaRPr sz="13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3" name="Google Shape;193;p4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52400" y="552450"/>
            <a:ext cx="3666498" cy="39714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4"/>
          <p:cNvSpPr/>
          <p:nvPr/>
        </p:nvSpPr>
        <p:spPr>
          <a:xfrm>
            <a:off x="757700" y="1166725"/>
            <a:ext cx="7730400" cy="27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ED2B45"/>
                </a:solidFill>
                <a:latin typeface="Montserrat"/>
                <a:ea typeface="Montserrat"/>
                <a:cs typeface="Montserrat"/>
                <a:sym typeface="Montserrat"/>
              </a:rPr>
              <a:t>DES QUESTIONS ?</a:t>
            </a:r>
            <a:endParaRPr lang="en-US" sz="2800" dirty="0">
              <a:solidFill>
                <a:srgbClr val="ED2B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2B45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9"/>
          <p:cNvSpPr/>
          <p:nvPr/>
        </p:nvSpPr>
        <p:spPr>
          <a:xfrm>
            <a:off x="364325" y="1034375"/>
            <a:ext cx="8326200" cy="28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Char char="●"/>
            </a:pPr>
            <a:r>
              <a:rPr lang="en-US" sz="1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Les conclusions de la coalition #</a:t>
            </a:r>
            <a:r>
              <a:rPr lang="en-US" sz="1800" b="1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KeepItOn</a:t>
            </a:r>
            <a:r>
              <a:rPr lang="en-US" sz="1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00" b="1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concernant</a:t>
            </a:r>
            <a:r>
              <a:rPr lang="en-US" sz="1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les </a:t>
            </a:r>
            <a:r>
              <a:rPr lang="en-US" sz="1800" b="1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coupures</a:t>
            </a:r>
            <a:r>
              <a:rPr lang="en-US" sz="1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00" b="1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en</a:t>
            </a:r>
            <a:r>
              <a:rPr lang="en-US" sz="1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Afrique.</a:t>
            </a: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Char char="●"/>
            </a:pPr>
            <a:r>
              <a:rPr lang="en-US" sz="1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Comment les </a:t>
            </a:r>
            <a:r>
              <a:rPr lang="en-US" sz="1800" b="1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gouvernements</a:t>
            </a:r>
            <a:r>
              <a:rPr lang="en-US" sz="1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00" b="1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africains</a:t>
            </a:r>
            <a:r>
              <a:rPr lang="en-US" sz="1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les </a:t>
            </a:r>
            <a:r>
              <a:rPr lang="en-US" sz="1800" b="1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utilisent</a:t>
            </a:r>
            <a:r>
              <a:rPr lang="en-US" sz="1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pour </a:t>
            </a:r>
            <a:r>
              <a:rPr lang="en-US" sz="1800" b="1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supprimer</a:t>
            </a:r>
            <a:r>
              <a:rPr lang="en-US" sz="1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les droits de </a:t>
            </a:r>
            <a:r>
              <a:rPr lang="en-US" sz="1800" b="1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l'homme</a:t>
            </a:r>
            <a:r>
              <a:rPr lang="en-US" sz="1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dans la </a:t>
            </a:r>
            <a:r>
              <a:rPr lang="en-US" sz="1800" b="1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région</a:t>
            </a:r>
            <a:endParaRPr lang="en-US" sz="18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Char char="●"/>
            </a:pPr>
            <a:r>
              <a:rPr lang="en-US" sz="1800" b="1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L'impact</a:t>
            </a:r>
            <a:r>
              <a:rPr lang="en-US" sz="1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des </a:t>
            </a:r>
            <a:r>
              <a:rPr lang="en-US" sz="1800" b="1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coupures</a:t>
            </a:r>
            <a:r>
              <a:rPr lang="en-US" sz="1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00" b="1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d'internet</a:t>
            </a:r>
            <a:r>
              <a:rPr lang="en-US" sz="1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Char char="●"/>
            </a:pPr>
            <a:r>
              <a:rPr lang="en-US" sz="1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Comment </a:t>
            </a:r>
            <a:r>
              <a:rPr lang="en-US" sz="1800" b="1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rejoindre</a:t>
            </a:r>
            <a:r>
              <a:rPr lang="en-US" sz="1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le combat ? </a:t>
            </a:r>
            <a:endParaRPr sz="21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2B45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0"/>
          <p:cNvSpPr/>
          <p:nvPr/>
        </p:nvSpPr>
        <p:spPr>
          <a:xfrm>
            <a:off x="3971300" y="938125"/>
            <a:ext cx="4516800" cy="34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Qu'est-ce</a:t>
            </a:r>
            <a:r>
              <a:rPr lang="en-US" sz="1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que la </a:t>
            </a:r>
            <a:r>
              <a:rPr lang="en-US" sz="1600" b="1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campagne</a:t>
            </a:r>
            <a:r>
              <a:rPr lang="en-US" sz="1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#</a:t>
            </a:r>
            <a:r>
              <a:rPr lang="en-US" sz="1600" b="1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KeepItOn</a:t>
            </a:r>
            <a:r>
              <a:rPr lang="en-US" sz="1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?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indent="-330200">
              <a:lnSpc>
                <a:spcPct val="115000"/>
              </a:lnSpc>
              <a:buClr>
                <a:schemeClr val="lt1"/>
              </a:buClr>
              <a:buSzPts val="1600"/>
              <a:buFont typeface="Montserrat"/>
              <a:buChar char="-"/>
            </a:pPr>
            <a:r>
              <a:rPr lang="en-US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Une </a:t>
            </a:r>
            <a:r>
              <a:rPr lang="en-US" sz="16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campagne</a:t>
            </a:r>
            <a:r>
              <a:rPr lang="en-US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mondiale</a:t>
            </a:r>
            <a:endParaRPr lang="en-US"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indent="-330200">
              <a:lnSpc>
                <a:spcPct val="115000"/>
              </a:lnSpc>
              <a:buClr>
                <a:schemeClr val="lt1"/>
              </a:buClr>
              <a:buSzPts val="1600"/>
              <a:buFont typeface="Montserrat"/>
              <a:buChar char="-"/>
            </a:pPr>
            <a:r>
              <a:rPr lang="en-US" sz="16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Lancée</a:t>
            </a:r>
            <a:r>
              <a:rPr lang="en-US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à</a:t>
            </a:r>
            <a:r>
              <a:rPr lang="en-US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RightsCon</a:t>
            </a:r>
            <a:r>
              <a:rPr lang="en-US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Silicon Valley </a:t>
            </a:r>
            <a:r>
              <a:rPr lang="en-US" sz="16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en</a:t>
            </a:r>
            <a:r>
              <a:rPr lang="en-US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2016 par Access Now pour </a:t>
            </a:r>
            <a:r>
              <a:rPr lang="en-US" sz="16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lutter</a:t>
            </a:r>
            <a:r>
              <a:rPr lang="en-US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contre</a:t>
            </a:r>
            <a:r>
              <a:rPr lang="en-US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les </a:t>
            </a:r>
            <a:r>
              <a:rPr lang="en-US" sz="16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coupures</a:t>
            </a:r>
            <a:r>
              <a:rPr lang="en-US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marL="457200" indent="-330200">
              <a:lnSpc>
                <a:spcPct val="115000"/>
              </a:lnSpc>
              <a:buClr>
                <a:schemeClr val="lt1"/>
              </a:buClr>
              <a:buSzPts val="1600"/>
              <a:buFont typeface="Montserrat"/>
              <a:buChar char="-"/>
            </a:pPr>
            <a:r>
              <a:rPr lang="en-US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 </a:t>
            </a:r>
            <a:r>
              <a:rPr lang="en-US" sz="16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adopté</a:t>
            </a:r>
            <a:r>
              <a:rPr lang="en-US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une</a:t>
            </a:r>
            <a:r>
              <a:rPr lang="en-US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définition</a:t>
            </a:r>
            <a:r>
              <a:rPr lang="en-US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des </a:t>
            </a:r>
            <a:r>
              <a:rPr lang="en-US" sz="16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coupures</a:t>
            </a:r>
            <a:r>
              <a:rPr lang="en-US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d'internet</a:t>
            </a:r>
            <a:r>
              <a:rPr lang="en-US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marL="457200" indent="-330200">
              <a:lnSpc>
                <a:spcPct val="115000"/>
              </a:lnSpc>
              <a:buClr>
                <a:schemeClr val="lt1"/>
              </a:buClr>
              <a:buSzPts val="1600"/>
              <a:buFont typeface="Montserrat"/>
              <a:buChar char="-"/>
            </a:pPr>
            <a:r>
              <a:rPr lang="en-US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La coalition </a:t>
            </a:r>
            <a:r>
              <a:rPr lang="en-US" sz="16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compte</a:t>
            </a:r>
            <a:r>
              <a:rPr lang="en-US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actuellement</a:t>
            </a:r>
            <a:r>
              <a:rPr lang="en-US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plus de 300 </a:t>
            </a:r>
            <a:r>
              <a:rPr lang="en-US" sz="16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organisations</a:t>
            </a:r>
            <a:r>
              <a:rPr lang="en-US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de la </a:t>
            </a:r>
            <a:r>
              <a:rPr lang="en-US" sz="16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société</a:t>
            </a:r>
            <a:r>
              <a:rPr lang="en-US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civile de 105 pays.</a:t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7" name="Google Shape;11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552450"/>
            <a:ext cx="3666498" cy="3971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53650" y="4512779"/>
            <a:ext cx="1221750" cy="351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9" name="Google Shape;119;p30"/>
          <p:cNvCxnSpPr/>
          <p:nvPr/>
        </p:nvCxnSpPr>
        <p:spPr>
          <a:xfrm>
            <a:off x="757875" y="4391900"/>
            <a:ext cx="77304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1"/>
          <p:cNvSpPr/>
          <p:nvPr/>
        </p:nvSpPr>
        <p:spPr>
          <a:xfrm>
            <a:off x="787425" y="702825"/>
            <a:ext cx="7806900" cy="35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err="1">
                <a:solidFill>
                  <a:srgbClr val="ED2B45"/>
                </a:solidFill>
                <a:latin typeface="Montserrat"/>
                <a:ea typeface="Montserrat"/>
                <a:cs typeface="Montserrat"/>
                <a:sym typeface="Montserrat"/>
              </a:rPr>
              <a:t>Qu'est-ce</a:t>
            </a:r>
            <a:r>
              <a:rPr lang="en-US" b="1">
                <a:solidFill>
                  <a:srgbClr val="ED2B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b="1" err="1">
                <a:solidFill>
                  <a:srgbClr val="ED2B45"/>
                </a:solidFill>
                <a:latin typeface="Montserrat"/>
                <a:ea typeface="Montserrat"/>
                <a:cs typeface="Montserrat"/>
                <a:sym typeface="Montserrat"/>
              </a:rPr>
              <a:t>qu'une</a:t>
            </a:r>
            <a:r>
              <a:rPr lang="en-US" b="1">
                <a:solidFill>
                  <a:srgbClr val="ED2B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b="1" err="1">
                <a:solidFill>
                  <a:srgbClr val="ED2B45"/>
                </a:solidFill>
                <a:latin typeface="Montserrat"/>
                <a:ea typeface="Montserrat"/>
                <a:cs typeface="Montserrat"/>
                <a:sym typeface="Montserrat"/>
              </a:rPr>
              <a:t>coupure</a:t>
            </a:r>
            <a:r>
              <a:rPr lang="en-US" b="1">
                <a:solidFill>
                  <a:srgbClr val="ED2B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b="1" err="1">
                <a:solidFill>
                  <a:srgbClr val="ED2B45"/>
                </a:solidFill>
                <a:latin typeface="Montserrat"/>
                <a:ea typeface="Montserrat"/>
                <a:cs typeface="Montserrat"/>
                <a:sym typeface="Montserrat"/>
              </a:rPr>
              <a:t>d'internet</a:t>
            </a:r>
            <a:r>
              <a:rPr lang="en-US" b="1">
                <a:solidFill>
                  <a:srgbClr val="ED2B45"/>
                </a:solidFill>
                <a:latin typeface="Montserrat"/>
                <a:ea typeface="Montserrat"/>
                <a:cs typeface="Montserrat"/>
                <a:sym typeface="Montserrat"/>
              </a:rPr>
              <a:t> ?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ED2B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Montserrat"/>
                <a:ea typeface="Montserrat"/>
                <a:cs typeface="Montserrat"/>
                <a:sym typeface="Montserrat"/>
              </a:rPr>
              <a:t>La </a:t>
            </a:r>
            <a:r>
              <a:rPr lang="en-US" b="1" err="1">
                <a:latin typeface="Montserrat"/>
                <a:ea typeface="Montserrat"/>
                <a:cs typeface="Montserrat"/>
                <a:sym typeface="Montserrat"/>
              </a:rPr>
              <a:t>définition</a:t>
            </a:r>
            <a:r>
              <a:rPr lang="en-US" b="1">
                <a:latin typeface="Montserrat"/>
                <a:ea typeface="Montserrat"/>
                <a:cs typeface="Montserrat"/>
                <a:sym typeface="Montserrat"/>
              </a:rPr>
              <a:t> des </a:t>
            </a:r>
            <a:r>
              <a:rPr lang="en-US" b="1" err="1">
                <a:latin typeface="Montserrat"/>
                <a:ea typeface="Montserrat"/>
                <a:cs typeface="Montserrat"/>
                <a:sym typeface="Montserrat"/>
              </a:rPr>
              <a:t>coupures</a:t>
            </a:r>
            <a:r>
              <a:rPr lang="en-US" b="1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b="1" err="1">
                <a:latin typeface="Montserrat"/>
                <a:ea typeface="Montserrat"/>
                <a:cs typeface="Montserrat"/>
                <a:sym typeface="Montserrat"/>
              </a:rPr>
              <a:t>d'internet</a:t>
            </a:r>
            <a:r>
              <a:rPr lang="en-US" b="1">
                <a:latin typeface="Montserrat"/>
                <a:ea typeface="Montserrat"/>
                <a:cs typeface="Montserrat"/>
                <a:sym typeface="Montserrat"/>
              </a:rPr>
              <a:t> par </a:t>
            </a:r>
            <a:r>
              <a:rPr lang="en-US" b="1">
                <a:solidFill>
                  <a:srgbClr val="ED2B45"/>
                </a:solidFill>
                <a:latin typeface="Montserrat"/>
                <a:sym typeface="Montserrat"/>
              </a:rPr>
              <a:t>la coalition #</a:t>
            </a:r>
            <a:r>
              <a:rPr lang="en-US" b="1" err="1">
                <a:solidFill>
                  <a:srgbClr val="ED2B45"/>
                </a:solidFill>
                <a:latin typeface="Montserrat"/>
                <a:sym typeface="Montserrat"/>
              </a:rPr>
              <a:t>KeepItOn</a:t>
            </a:r>
            <a:r>
              <a:rPr lang="en-US" b="1">
                <a:solidFill>
                  <a:srgbClr val="ED2B45"/>
                </a:solidFill>
                <a:latin typeface="Montserrat"/>
                <a:sym typeface="Montserrat"/>
              </a:rPr>
              <a:t> </a:t>
            </a:r>
            <a:r>
              <a:rPr lang="en-US" b="1">
                <a:latin typeface="Montserrat"/>
                <a:ea typeface="Montserrat"/>
                <a:cs typeface="Montserrat"/>
                <a:sym typeface="Montserrat"/>
              </a:rPr>
              <a:t>: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ontserrat Light"/>
              <a:buChar char="-"/>
            </a:pP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Une 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coupure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d'internet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est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définie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comme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b="1" err="1">
                <a:latin typeface="Montserrat"/>
                <a:ea typeface="Montserrat"/>
                <a:cs typeface="Montserrat"/>
                <a:sym typeface="Montserrat"/>
              </a:rPr>
              <a:t>une</a:t>
            </a:r>
            <a:r>
              <a:rPr lang="en-US" b="1">
                <a:latin typeface="Montserrat"/>
                <a:ea typeface="Montserrat"/>
                <a:cs typeface="Montserrat"/>
                <a:sym typeface="Montserrat"/>
              </a:rPr>
              <a:t> perturbation </a:t>
            </a:r>
            <a:r>
              <a:rPr lang="en-US" b="1" err="1">
                <a:latin typeface="Montserrat"/>
                <a:ea typeface="Montserrat"/>
                <a:cs typeface="Montserrat"/>
                <a:sym typeface="Montserrat"/>
              </a:rPr>
              <a:t>intentionnelle</a:t>
            </a:r>
            <a:r>
              <a:rPr lang="en-US" b="1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de </a:t>
            </a:r>
            <a:r>
              <a:rPr lang="en-US" b="1" err="1">
                <a:latin typeface="Montserrat"/>
                <a:ea typeface="Montserrat"/>
                <a:cs typeface="Montserrat"/>
                <a:sym typeface="Montserrat"/>
              </a:rPr>
              <a:t>l'internet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ou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b="1">
                <a:latin typeface="Montserrat"/>
                <a:ea typeface="Montserrat"/>
                <a:cs typeface="Montserrat"/>
                <a:sym typeface="Montserrat"/>
              </a:rPr>
              <a:t>des communications </a:t>
            </a:r>
            <a:r>
              <a:rPr lang="en-US" b="1" err="1">
                <a:latin typeface="Montserrat"/>
                <a:ea typeface="Montserrat"/>
                <a:cs typeface="Montserrat"/>
                <a:sym typeface="Montserrat"/>
              </a:rPr>
              <a:t>électroniques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, les 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rendant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b="1" err="1">
                <a:latin typeface="Montserrat"/>
                <a:ea typeface="Montserrat"/>
                <a:cs typeface="Montserrat"/>
                <a:sym typeface="Montserrat"/>
              </a:rPr>
              <a:t>inaccessibles</a:t>
            </a:r>
            <a:r>
              <a:rPr lang="en-US" b="1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b="1" err="1">
                <a:latin typeface="Montserrat"/>
                <a:ea typeface="Montserrat"/>
                <a:cs typeface="Montserrat"/>
                <a:sym typeface="Montserrat"/>
              </a:rPr>
              <a:t>ou</a:t>
            </a:r>
            <a:r>
              <a:rPr lang="en-US" b="1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b="1" err="1">
                <a:latin typeface="Montserrat"/>
                <a:ea typeface="Montserrat"/>
                <a:cs typeface="Montserrat"/>
                <a:sym typeface="Montserrat"/>
              </a:rPr>
              <a:t>effectivement</a:t>
            </a:r>
            <a:r>
              <a:rPr lang="en-US" b="1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b="1" err="1">
                <a:latin typeface="Montserrat"/>
                <a:ea typeface="Montserrat"/>
                <a:cs typeface="Montserrat"/>
                <a:sym typeface="Montserrat"/>
              </a:rPr>
              <a:t>inutilisables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, pour 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une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b="1">
                <a:latin typeface="Montserrat"/>
                <a:ea typeface="Montserrat"/>
                <a:cs typeface="Montserrat"/>
                <a:sym typeface="Montserrat"/>
              </a:rPr>
              <a:t>population </a:t>
            </a:r>
            <a:r>
              <a:rPr lang="en-US" b="1" err="1">
                <a:latin typeface="Montserrat"/>
                <a:ea typeface="Montserrat"/>
                <a:cs typeface="Montserrat"/>
                <a:sym typeface="Montserrat"/>
              </a:rPr>
              <a:t>spécifique</a:t>
            </a:r>
            <a:r>
              <a:rPr lang="en-US" b="1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b="1" err="1">
                <a:latin typeface="Montserrat"/>
                <a:ea typeface="Montserrat"/>
                <a:cs typeface="Montserrat"/>
                <a:sym typeface="Montserrat"/>
              </a:rPr>
              <a:t>ou</a:t>
            </a:r>
            <a:r>
              <a:rPr lang="en-US" b="1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b="1" err="1">
                <a:latin typeface="Montserrat"/>
                <a:ea typeface="Montserrat"/>
                <a:cs typeface="Montserrat"/>
                <a:sym typeface="Montserrat"/>
              </a:rPr>
              <a:t>à</a:t>
            </a:r>
            <a:r>
              <a:rPr lang="en-US" b="1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b="1" err="1">
                <a:latin typeface="Montserrat"/>
                <a:ea typeface="Montserrat"/>
                <a:cs typeface="Montserrat"/>
                <a:sym typeface="Montserrat"/>
              </a:rPr>
              <a:t>l'intérieur</a:t>
            </a:r>
            <a:r>
              <a:rPr lang="en-US" b="1">
                <a:latin typeface="Montserrat"/>
                <a:ea typeface="Montserrat"/>
                <a:cs typeface="Montserrat"/>
                <a:sym typeface="Montserrat"/>
              </a:rPr>
              <a:t> d'un lieu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souvent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pour </a:t>
            </a:r>
            <a:r>
              <a:rPr lang="en-US" b="1" err="1">
                <a:latin typeface="Montserrat"/>
                <a:ea typeface="Montserrat"/>
                <a:cs typeface="Montserrat"/>
                <a:sym typeface="Montserrat"/>
              </a:rPr>
              <a:t>exercer</a:t>
            </a:r>
            <a:r>
              <a:rPr lang="en-US" b="1">
                <a:latin typeface="Montserrat"/>
                <a:ea typeface="Montserrat"/>
                <a:cs typeface="Montserrat"/>
                <a:sym typeface="Montserrat"/>
              </a:rPr>
              <a:t> un </a:t>
            </a:r>
            <a:r>
              <a:rPr lang="en-US" b="1" err="1">
                <a:latin typeface="Montserrat"/>
                <a:ea typeface="Montserrat"/>
                <a:cs typeface="Montserrat"/>
                <a:sym typeface="Montserrat"/>
              </a:rPr>
              <a:t>contrôle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sur le flux 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d'informations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. Pour 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en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savoir plus : 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  <a:hlinkClick r:id="rId3"/>
              </a:rPr>
              <a:t>https://accessnow.org/keepiton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2"/>
          <p:cNvSpPr/>
          <p:nvPr/>
        </p:nvSpPr>
        <p:spPr>
          <a:xfrm>
            <a:off x="757875" y="421240"/>
            <a:ext cx="7806900" cy="3750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rgbClr val="E3233D"/>
                </a:solidFill>
                <a:latin typeface="Montserrat"/>
                <a:ea typeface="Montserrat"/>
                <a:cs typeface="Montserrat"/>
                <a:sym typeface="Montserrat"/>
              </a:rPr>
              <a:t>Tendances et questions </a:t>
            </a:r>
            <a:r>
              <a:rPr lang="en-US" sz="1900" b="1" err="1">
                <a:solidFill>
                  <a:srgbClr val="E3233D"/>
                </a:solidFill>
                <a:latin typeface="Montserrat"/>
                <a:ea typeface="Montserrat"/>
                <a:cs typeface="Montserrat"/>
                <a:sym typeface="Montserrat"/>
              </a:rPr>
              <a:t>émergentes</a:t>
            </a:r>
            <a:r>
              <a:rPr lang="en-US" sz="1900" b="1">
                <a:solidFill>
                  <a:srgbClr val="E3233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900" b="1" err="1">
                <a:solidFill>
                  <a:srgbClr val="E3233D"/>
                </a:solidFill>
                <a:latin typeface="Montserrat"/>
                <a:ea typeface="Montserrat"/>
                <a:cs typeface="Montserrat"/>
                <a:sym typeface="Montserrat"/>
              </a:rPr>
              <a:t>en</a:t>
            </a:r>
            <a:r>
              <a:rPr lang="en-US" sz="1900" b="1">
                <a:solidFill>
                  <a:srgbClr val="E3233D"/>
                </a:solidFill>
                <a:latin typeface="Montserrat"/>
                <a:ea typeface="Montserrat"/>
                <a:cs typeface="Montserrat"/>
                <a:sym typeface="Montserrat"/>
              </a:rPr>
              <a:t> Afrique</a:t>
            </a:r>
          </a:p>
          <a:p>
            <a:pPr marL="457200" indent="-317500">
              <a:lnSpc>
                <a:spcPct val="115000"/>
              </a:lnSpc>
              <a:buSzPts val="1400"/>
              <a:buFont typeface="Montserrat"/>
              <a:buChar char="-"/>
            </a:pP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Les 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coupures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d'Internet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font de plus 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en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plus 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partie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du cahier de jeu des 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gouvernements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en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matière de 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contrôle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l'information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en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Afrique et dans le monde 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entier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, dans les régimes </a:t>
            </a:r>
            <a:r>
              <a:rPr lang="en-US" b="1" err="1">
                <a:latin typeface="Montserrat"/>
                <a:ea typeface="Montserrat"/>
                <a:cs typeface="Montserrat"/>
                <a:sym typeface="Montserrat"/>
              </a:rPr>
              <a:t>démocratiques</a:t>
            </a:r>
            <a:r>
              <a:rPr lang="en-US" b="1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b="1" err="1">
                <a:latin typeface="Montserrat"/>
                <a:ea typeface="Montserrat"/>
                <a:cs typeface="Montserrat"/>
                <a:sym typeface="Montserrat"/>
              </a:rPr>
              <a:t>comme</a:t>
            </a:r>
            <a:r>
              <a:rPr lang="en-US" b="1">
                <a:latin typeface="Montserrat"/>
                <a:ea typeface="Montserrat"/>
                <a:cs typeface="Montserrat"/>
                <a:sym typeface="Montserrat"/>
              </a:rPr>
              <a:t> dans les régimes </a:t>
            </a:r>
            <a:r>
              <a:rPr lang="en-US" b="1" err="1">
                <a:latin typeface="Montserrat"/>
                <a:ea typeface="Montserrat"/>
                <a:cs typeface="Montserrat"/>
                <a:sym typeface="Montserrat"/>
              </a:rPr>
              <a:t>autoritaires</a:t>
            </a:r>
            <a:r>
              <a:rPr lang="en-US" b="1">
                <a:latin typeface="Montserrat"/>
                <a:ea typeface="Montserrat"/>
                <a:cs typeface="Montserrat"/>
                <a:sym typeface="Montserrat"/>
              </a:rPr>
              <a:t>. </a:t>
            </a:r>
          </a:p>
          <a:p>
            <a:pPr marL="457200" indent="-317500">
              <a:lnSpc>
                <a:spcPct val="115000"/>
              </a:lnSpc>
              <a:buSzPts val="1400"/>
              <a:buFont typeface="Montserrat"/>
              <a:buChar char="-"/>
            </a:pP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Access Now et la coalition #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KeepItOn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ont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enregistré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au 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moins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1 118 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coupures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dans environ 76 pays 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à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travers le monde entre 2016 et 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juin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2023. </a:t>
            </a:r>
          </a:p>
          <a:p>
            <a:pPr marL="457200" indent="-317500">
              <a:lnSpc>
                <a:spcPct val="115000"/>
              </a:lnSpc>
              <a:buSzPts val="1400"/>
              <a:buFont typeface="Montserrat"/>
              <a:buChar char="-"/>
            </a:pP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Au 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moins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146 incidents de 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coupures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dans 37 pays 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d'Afrique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ont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été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documentés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au 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cours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de la 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même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période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avec au 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moins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25 pendant les 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élections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; 59 pendant les protestations, 11 pendant les 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conflits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et six pendant les coups 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d'État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militaires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à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travers 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l'Afrique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qui 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sont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les 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principaux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déclencheurs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des 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coupures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marL="457200" indent="-317500">
              <a:lnSpc>
                <a:spcPct val="115000"/>
              </a:lnSpc>
              <a:buSzPts val="1400"/>
              <a:buFont typeface="Montserrat"/>
              <a:buChar char="-"/>
            </a:pP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Utilisation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accrue des 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coupures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réseaux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mobiles et 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sociaux</a:t>
            </a:r>
            <a:endParaRPr lang="en-US">
              <a:latin typeface="Montserrat"/>
              <a:ea typeface="Montserrat"/>
              <a:cs typeface="Montserrat"/>
              <a:sym typeface="Montserrat"/>
            </a:endParaRPr>
          </a:p>
          <a:p>
            <a:pPr marL="457200" indent="-317500">
              <a:lnSpc>
                <a:spcPct val="115000"/>
              </a:lnSpc>
              <a:buSzPts val="1400"/>
              <a:buFont typeface="Montserrat"/>
              <a:buChar char="-"/>
            </a:pP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Il 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est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inquiétant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constater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que les 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coupures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durent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plus 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longtemps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qu'elles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touchent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de plus 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en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plus de 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personnes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et 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qu'elles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s'étendent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à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toute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l'Afrique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[de nouveaux pays 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rejoignent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la 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liste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de la </a:t>
            </a:r>
            <a:r>
              <a:rPr lang="en-US" err="1">
                <a:latin typeface="Montserrat"/>
                <a:ea typeface="Montserrat"/>
                <a:cs typeface="Montserrat"/>
                <a:sym typeface="Montserrat"/>
              </a:rPr>
              <a:t>honte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].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3"/>
          <p:cNvSpPr/>
          <p:nvPr/>
        </p:nvSpPr>
        <p:spPr>
          <a:xfrm>
            <a:off x="3971300" y="345950"/>
            <a:ext cx="4516800" cy="40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Pourquoi</a:t>
            </a:r>
            <a:r>
              <a:rPr lang="en-US" sz="15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les </a:t>
            </a:r>
            <a:r>
              <a:rPr lang="en-US" sz="1500" b="1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gouvernements</a:t>
            </a:r>
            <a:r>
              <a:rPr lang="en-US" sz="15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500" b="1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coupent-ils</a:t>
            </a:r>
            <a:r>
              <a:rPr lang="en-US" sz="15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500" b="1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l'internet</a:t>
            </a:r>
            <a:r>
              <a:rPr lang="en-US" sz="15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?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Au fil des </a:t>
            </a:r>
            <a:r>
              <a:rPr lang="en-US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ans</a:t>
            </a:r>
            <a:r>
              <a:rPr lang="en-US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, les </a:t>
            </a:r>
            <a:r>
              <a:rPr lang="en-US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gouvernements</a:t>
            </a:r>
            <a:r>
              <a:rPr lang="en-US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ont</a:t>
            </a:r>
            <a:r>
              <a:rPr lang="en-US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utilisé</a:t>
            </a:r>
            <a:r>
              <a:rPr lang="en-US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les excuses </a:t>
            </a:r>
            <a:r>
              <a:rPr lang="en-US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banales</a:t>
            </a:r>
            <a:r>
              <a:rPr lang="en-US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suivantes</a:t>
            </a:r>
            <a:r>
              <a:rPr lang="en-US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pour </a:t>
            </a:r>
            <a:r>
              <a:rPr lang="en-US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couper</a:t>
            </a:r>
            <a:r>
              <a:rPr lang="en-US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les </a:t>
            </a:r>
            <a:r>
              <a:rPr lang="en-US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vivres</a:t>
            </a:r>
            <a:r>
              <a:rPr lang="en-US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aux gens </a:t>
            </a:r>
            <a:r>
              <a:rPr lang="en-US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en</a:t>
            </a:r>
            <a:r>
              <a:rPr lang="en-US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période</a:t>
            </a:r>
            <a:r>
              <a:rPr lang="en-US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de crise : </a:t>
            </a:r>
            <a:endParaRPr lang="en-US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17500">
              <a:lnSpc>
                <a:spcPct val="115000"/>
              </a:lnSpc>
              <a:buClr>
                <a:schemeClr val="lt1"/>
              </a:buClr>
              <a:buSzPts val="1400"/>
              <a:buFont typeface="Montserrat"/>
              <a:buChar char="○"/>
            </a:pPr>
            <a:r>
              <a:rPr lang="en-US" b="1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Nécessité</a:t>
            </a:r>
            <a:r>
              <a:rPr lang="en-US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b="1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garantir</a:t>
            </a:r>
            <a:r>
              <a:rPr lang="en-US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la </a:t>
            </a:r>
            <a:r>
              <a:rPr lang="en-US" b="1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sécurité</a:t>
            </a:r>
            <a:r>
              <a:rPr lang="en-US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b="1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nationale</a:t>
            </a:r>
            <a:r>
              <a:rPr lang="en-US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et </a:t>
            </a:r>
            <a:r>
              <a:rPr lang="en-US" b="1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l'ordre</a:t>
            </a:r>
            <a:r>
              <a:rPr lang="en-US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public</a:t>
            </a:r>
          </a:p>
          <a:p>
            <a:pPr marL="914400" lvl="1" indent="-317500">
              <a:lnSpc>
                <a:spcPct val="115000"/>
              </a:lnSpc>
              <a:buClr>
                <a:schemeClr val="lt1"/>
              </a:buClr>
              <a:buSzPts val="1400"/>
              <a:buFont typeface="Montserrat"/>
              <a:buChar char="○"/>
            </a:pPr>
            <a:r>
              <a:rPr lang="en-US" b="1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Empêcher</a:t>
            </a:r>
            <a:r>
              <a:rPr lang="en-US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la diffusion </a:t>
            </a:r>
            <a:r>
              <a:rPr lang="en-US" b="1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d'informations</a:t>
            </a:r>
            <a:r>
              <a:rPr lang="en-US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b="1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haineuses</a:t>
            </a:r>
            <a:r>
              <a:rPr lang="en-US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et subversives</a:t>
            </a:r>
          </a:p>
          <a:p>
            <a:pPr marL="914400" lvl="1" indent="-317500">
              <a:lnSpc>
                <a:spcPct val="115000"/>
              </a:lnSpc>
              <a:buClr>
                <a:schemeClr val="lt1"/>
              </a:buClr>
              <a:buSzPts val="1400"/>
              <a:buFont typeface="Montserrat"/>
              <a:buChar char="○"/>
            </a:pPr>
            <a:r>
              <a:rPr lang="en-US" b="1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Empêcher</a:t>
            </a:r>
            <a:r>
              <a:rPr lang="en-US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la </a:t>
            </a:r>
            <a:r>
              <a:rPr lang="en-US" b="1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tricherie</a:t>
            </a:r>
            <a:r>
              <a:rPr lang="en-US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b="1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lors</a:t>
            </a:r>
            <a:r>
              <a:rPr lang="en-US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des examens </a:t>
            </a:r>
          </a:p>
          <a:p>
            <a:pPr marL="914400" lvl="1" indent="-317500">
              <a:lnSpc>
                <a:spcPct val="115000"/>
              </a:lnSpc>
              <a:buClr>
                <a:schemeClr val="lt1"/>
              </a:buClr>
              <a:buSzPts val="1400"/>
              <a:buFont typeface="Montserrat"/>
              <a:buChar char="○"/>
            </a:pPr>
            <a:r>
              <a:rPr lang="en-US" b="1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Lutter</a:t>
            </a:r>
            <a:r>
              <a:rPr lang="en-US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b="1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contre</a:t>
            </a:r>
            <a:r>
              <a:rPr lang="en-US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le </a:t>
            </a:r>
            <a:r>
              <a:rPr lang="en-US" b="1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banditisme</a:t>
            </a:r>
            <a:r>
              <a:rPr lang="en-US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5" name="Google Shape;13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552450"/>
            <a:ext cx="3666498" cy="39714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7204" y="152400"/>
            <a:ext cx="3716082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34"/>
          <p:cNvSpPr/>
          <p:nvPr/>
        </p:nvSpPr>
        <p:spPr>
          <a:xfrm>
            <a:off x="1404662" y="-46004"/>
            <a:ext cx="5790583" cy="9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ED2B45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Aperçu </a:t>
            </a:r>
            <a:r>
              <a:rPr lang="en-US" sz="1900" err="1">
                <a:solidFill>
                  <a:srgbClr val="ED2B45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régional</a:t>
            </a:r>
            <a:r>
              <a:rPr lang="en-US" sz="1900">
                <a:solidFill>
                  <a:srgbClr val="ED2B45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: Afrique</a:t>
            </a:r>
            <a:endParaRPr sz="1600">
              <a:solidFill>
                <a:srgbClr val="ED2B45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202524-B8D1-6CA2-11F0-04DC0EEBD832}"/>
              </a:ext>
            </a:extLst>
          </p:cNvPr>
          <p:cNvSpPr txBox="1"/>
          <p:nvPr/>
        </p:nvSpPr>
        <p:spPr>
          <a:xfrm>
            <a:off x="282862" y="720322"/>
            <a:ext cx="1381874" cy="1169551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r>
              <a:rPr lang="en-US" b="1"/>
              <a:t>19 </a:t>
            </a:r>
            <a:r>
              <a:rPr lang="en-US" b="1" err="1"/>
              <a:t>coupures</a:t>
            </a:r>
            <a:endParaRPr lang="en-US" b="1"/>
          </a:p>
          <a:p>
            <a:endParaRPr lang="en-US" b="1"/>
          </a:p>
          <a:p>
            <a:r>
              <a:rPr lang="en-US" b="1"/>
              <a:t>12 Pays </a:t>
            </a:r>
          </a:p>
          <a:p>
            <a:endParaRPr lang="en-US" b="1"/>
          </a:p>
          <a:p>
            <a:r>
              <a:rPr lang="en-US" b="1"/>
              <a:t>2021</a:t>
            </a:r>
            <a:endParaRPr lang="en-DO" b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0835F8-EEA2-B0FD-C28A-E63576ECEDE0}"/>
              </a:ext>
            </a:extLst>
          </p:cNvPr>
          <p:cNvSpPr txBox="1"/>
          <p:nvPr/>
        </p:nvSpPr>
        <p:spPr>
          <a:xfrm>
            <a:off x="2628625" y="680287"/>
            <a:ext cx="1381874" cy="1169551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r>
              <a:rPr lang="en-US" b="1"/>
              <a:t>9 </a:t>
            </a:r>
            <a:r>
              <a:rPr lang="en-US" b="1" err="1"/>
              <a:t>coupures</a:t>
            </a:r>
            <a:endParaRPr lang="en-US" b="1"/>
          </a:p>
          <a:p>
            <a:endParaRPr lang="en-US" b="1"/>
          </a:p>
          <a:p>
            <a:r>
              <a:rPr lang="en-US" b="1"/>
              <a:t>7 Pays </a:t>
            </a:r>
          </a:p>
          <a:p>
            <a:endParaRPr lang="en-US" b="1"/>
          </a:p>
          <a:p>
            <a:r>
              <a:rPr lang="en-US" b="1"/>
              <a:t>2022</a:t>
            </a:r>
            <a:endParaRPr lang="en-DO" b="1"/>
          </a:p>
        </p:txBody>
      </p:sp>
      <p:sp>
        <p:nvSpPr>
          <p:cNvPr id="7" name="Up-Down Arrow 6">
            <a:extLst>
              <a:ext uri="{FF2B5EF4-FFF2-40B4-BE49-F238E27FC236}">
                <a16:creationId xmlns:a16="http://schemas.microsoft.com/office/drawing/2014/main" id="{37D55C83-BCE1-66C1-F99B-9FF43A8908B4}"/>
              </a:ext>
            </a:extLst>
          </p:cNvPr>
          <p:cNvSpPr/>
          <p:nvPr/>
        </p:nvSpPr>
        <p:spPr>
          <a:xfrm>
            <a:off x="3120826" y="1900769"/>
            <a:ext cx="380144" cy="620070"/>
          </a:xfrm>
          <a:prstGeom prst="upDownArrow">
            <a:avLst/>
          </a:prstGeom>
          <a:solidFill>
            <a:srgbClr val="C00000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O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3F3AAE-3B09-A1B8-FFB4-50836B6543F9}"/>
              </a:ext>
            </a:extLst>
          </p:cNvPr>
          <p:cNvSpPr txBox="1"/>
          <p:nvPr/>
        </p:nvSpPr>
        <p:spPr>
          <a:xfrm>
            <a:off x="90714" y="2571750"/>
            <a:ext cx="5246490" cy="156966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err="1">
                <a:solidFill>
                  <a:srgbClr val="C00000"/>
                </a:solidFill>
              </a:rPr>
              <a:t>Éthiopie</a:t>
            </a:r>
            <a:r>
              <a:rPr lang="en-US" sz="1200" b="1">
                <a:solidFill>
                  <a:srgbClr val="C00000"/>
                </a:solidFill>
              </a:rPr>
              <a:t> </a:t>
            </a:r>
            <a:r>
              <a:rPr lang="en-US" sz="1200"/>
              <a:t>: 1</a:t>
            </a:r>
          </a:p>
          <a:p>
            <a:r>
              <a:rPr lang="en-US" sz="1200"/>
              <a:t>La </a:t>
            </a:r>
            <a:r>
              <a:rPr lang="en-US" sz="1200" err="1"/>
              <a:t>coupure</a:t>
            </a:r>
            <a:r>
              <a:rPr lang="en-US" sz="1200"/>
              <a:t> </a:t>
            </a:r>
            <a:r>
              <a:rPr lang="en-US" sz="1200" err="1"/>
              <a:t>en</a:t>
            </a:r>
            <a:r>
              <a:rPr lang="en-US" sz="1200"/>
              <a:t> </a:t>
            </a:r>
            <a:r>
              <a:rPr lang="en-US" sz="1200" err="1"/>
              <a:t>cours</a:t>
            </a:r>
            <a:r>
              <a:rPr lang="en-US" sz="1200"/>
              <a:t> dans le </a:t>
            </a:r>
            <a:r>
              <a:rPr lang="en-US" sz="1200" err="1"/>
              <a:t>Tigré</a:t>
            </a:r>
            <a:r>
              <a:rPr lang="en-US" sz="1200"/>
              <a:t> a </a:t>
            </a:r>
            <a:r>
              <a:rPr lang="en-US" sz="1200" err="1"/>
              <a:t>atteint</a:t>
            </a:r>
            <a:r>
              <a:rPr lang="en-US" sz="1200"/>
              <a:t> 787 </a:t>
            </a:r>
            <a:r>
              <a:rPr lang="en-US" sz="1200" err="1"/>
              <a:t>jours</a:t>
            </a:r>
            <a:r>
              <a:rPr lang="en-US" sz="1200"/>
              <a:t> </a:t>
            </a:r>
            <a:r>
              <a:rPr lang="en-US" sz="1200" err="1"/>
              <a:t>à</a:t>
            </a:r>
            <a:r>
              <a:rPr lang="en-US" sz="1200"/>
              <a:t> la fin de </a:t>
            </a:r>
            <a:r>
              <a:rPr lang="en-US" sz="1200" err="1"/>
              <a:t>l'année</a:t>
            </a:r>
            <a:r>
              <a:rPr lang="en-US" sz="1200"/>
              <a:t> 2022. </a:t>
            </a:r>
          </a:p>
          <a:p>
            <a:endParaRPr lang="en-US" sz="1200"/>
          </a:p>
          <a:p>
            <a:r>
              <a:rPr lang="en-US" sz="1200" b="1" err="1">
                <a:solidFill>
                  <a:srgbClr val="C00000"/>
                </a:solidFill>
              </a:rPr>
              <a:t>Ouganda</a:t>
            </a:r>
            <a:r>
              <a:rPr lang="en-US" sz="1200" b="1">
                <a:solidFill>
                  <a:srgbClr val="C00000"/>
                </a:solidFill>
              </a:rPr>
              <a:t> : </a:t>
            </a:r>
            <a:r>
              <a:rPr lang="en-US" sz="1200"/>
              <a:t>1</a:t>
            </a:r>
          </a:p>
          <a:p>
            <a:r>
              <a:rPr lang="en-US" sz="1200" err="1"/>
              <a:t>En</a:t>
            </a:r>
            <a:r>
              <a:rPr lang="en-US" sz="1200"/>
              <a:t> </a:t>
            </a:r>
            <a:r>
              <a:rPr lang="en-US" sz="1200" err="1"/>
              <a:t>cours</a:t>
            </a:r>
            <a:r>
              <a:rPr lang="en-US" sz="1200"/>
              <a:t> le </a:t>
            </a:r>
            <a:r>
              <a:rPr lang="en-US" sz="1200" err="1"/>
              <a:t>blocage</a:t>
            </a:r>
            <a:r>
              <a:rPr lang="en-US" sz="1200"/>
              <a:t> de Facebook a </a:t>
            </a:r>
            <a:r>
              <a:rPr lang="en-US" sz="1200" err="1"/>
              <a:t>atteint</a:t>
            </a:r>
            <a:r>
              <a:rPr lang="en-US" sz="1200"/>
              <a:t> 719 </a:t>
            </a:r>
            <a:r>
              <a:rPr lang="en-US" sz="1200" err="1"/>
              <a:t>jours</a:t>
            </a:r>
            <a:r>
              <a:rPr lang="en-US" sz="1200"/>
              <a:t> fin 2022</a:t>
            </a:r>
          </a:p>
          <a:p>
            <a:r>
              <a:rPr lang="en-US" sz="1200" b="1">
                <a:solidFill>
                  <a:srgbClr val="C00000"/>
                </a:solidFill>
              </a:rPr>
              <a:t>Burkina Faso </a:t>
            </a:r>
            <a:r>
              <a:rPr lang="en-US" sz="1200"/>
              <a:t>: </a:t>
            </a:r>
            <a:r>
              <a:rPr lang="en-US" sz="1200" b="1"/>
              <a:t>2;</a:t>
            </a:r>
            <a:r>
              <a:rPr lang="en-US" sz="1200"/>
              <a:t> </a:t>
            </a:r>
            <a:r>
              <a:rPr lang="en-US" sz="1200" b="1">
                <a:solidFill>
                  <a:srgbClr val="C00000"/>
                </a:solidFill>
              </a:rPr>
              <a:t>Sierra Leone </a:t>
            </a:r>
            <a:r>
              <a:rPr lang="en-US" sz="1200"/>
              <a:t>: </a:t>
            </a:r>
            <a:r>
              <a:rPr lang="en-US" sz="1200" b="1"/>
              <a:t>2;</a:t>
            </a:r>
            <a:r>
              <a:rPr lang="en-US" sz="1200"/>
              <a:t> </a:t>
            </a:r>
            <a:r>
              <a:rPr lang="en-US" sz="1200" b="1">
                <a:solidFill>
                  <a:srgbClr val="C00000"/>
                </a:solidFill>
              </a:rPr>
              <a:t>Nigeria </a:t>
            </a:r>
            <a:r>
              <a:rPr lang="en-US" sz="1200" b="1">
                <a:solidFill>
                  <a:schemeClr val="tx1"/>
                </a:solidFill>
              </a:rPr>
              <a:t>: </a:t>
            </a:r>
            <a:r>
              <a:rPr lang="en-US" sz="1200" b="1"/>
              <a:t>1;</a:t>
            </a:r>
            <a:r>
              <a:rPr lang="en-US" sz="1200"/>
              <a:t> </a:t>
            </a:r>
            <a:r>
              <a:rPr lang="en-US" sz="1200" b="1">
                <a:solidFill>
                  <a:srgbClr val="C00000"/>
                </a:solidFill>
              </a:rPr>
              <a:t>Somaliland</a:t>
            </a:r>
            <a:r>
              <a:rPr lang="en-US" sz="1200"/>
              <a:t> : </a:t>
            </a:r>
            <a:r>
              <a:rPr lang="en-US" sz="1200" b="1"/>
              <a:t>1;</a:t>
            </a:r>
            <a:r>
              <a:rPr lang="en-US" sz="1200"/>
              <a:t> </a:t>
            </a:r>
            <a:r>
              <a:rPr lang="en-US" sz="1200" b="1">
                <a:solidFill>
                  <a:srgbClr val="C00000"/>
                </a:solidFill>
              </a:rPr>
              <a:t>Zimbabwe </a:t>
            </a:r>
            <a:r>
              <a:rPr lang="en-US" sz="1200" b="1">
                <a:solidFill>
                  <a:schemeClr val="tx1"/>
                </a:solidFill>
              </a:rPr>
              <a:t>:</a:t>
            </a:r>
            <a:r>
              <a:rPr lang="en-US" sz="1200" b="1">
                <a:solidFill>
                  <a:srgbClr val="C00000"/>
                </a:solidFill>
              </a:rPr>
              <a:t> </a:t>
            </a:r>
            <a:r>
              <a:rPr lang="en-US" sz="1200" b="1"/>
              <a:t>1.</a:t>
            </a:r>
            <a:endParaRPr lang="en-DO" sz="1200" b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97424E-2C55-C555-1104-2F59A000B562}"/>
              </a:ext>
            </a:extLst>
          </p:cNvPr>
          <p:cNvSpPr txBox="1"/>
          <p:nvPr/>
        </p:nvSpPr>
        <p:spPr>
          <a:xfrm>
            <a:off x="70166" y="4277860"/>
            <a:ext cx="5287586" cy="769441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b="1"/>
              <a:t>44,5 % des </a:t>
            </a:r>
            <a:r>
              <a:rPr lang="en-US" sz="1100" b="1" err="1"/>
              <a:t>coupures</a:t>
            </a:r>
            <a:r>
              <a:rPr lang="en-US" sz="1100" b="1"/>
              <a:t> </a:t>
            </a:r>
            <a:r>
              <a:rPr lang="en-US" sz="1100" b="1" err="1"/>
              <a:t>liées</a:t>
            </a:r>
            <a:r>
              <a:rPr lang="en-US" sz="1100" b="1"/>
              <a:t> </a:t>
            </a:r>
            <a:r>
              <a:rPr lang="en-US" sz="1100" b="1" err="1"/>
              <a:t>à</a:t>
            </a:r>
            <a:r>
              <a:rPr lang="en-US" sz="1100" b="1"/>
              <a:t> des manifestations </a:t>
            </a:r>
          </a:p>
          <a:p>
            <a:r>
              <a:rPr lang="en-US" sz="1100"/>
              <a:t>Sierra Leone : 2 Somaliland : 1 Zimbabwe : 1</a:t>
            </a:r>
          </a:p>
          <a:p>
            <a:r>
              <a:rPr lang="en-US" sz="1100" b="1"/>
              <a:t>33,5 % des </a:t>
            </a:r>
            <a:r>
              <a:rPr lang="en-US" sz="1100" b="1" err="1"/>
              <a:t>coupures</a:t>
            </a:r>
            <a:r>
              <a:rPr lang="en-US" sz="1100" b="1"/>
              <a:t> </a:t>
            </a:r>
            <a:r>
              <a:rPr lang="en-US" sz="1100" b="1" err="1"/>
              <a:t>ont</a:t>
            </a:r>
            <a:r>
              <a:rPr lang="en-US" sz="1100" b="1"/>
              <a:t> </a:t>
            </a:r>
            <a:r>
              <a:rPr lang="en-US" sz="1100" b="1" err="1"/>
              <a:t>visé</a:t>
            </a:r>
            <a:r>
              <a:rPr lang="en-US" sz="1100" b="1"/>
              <a:t> des plates-</a:t>
            </a:r>
            <a:r>
              <a:rPr lang="en-US" sz="1100" b="1" err="1"/>
              <a:t>formes</a:t>
            </a:r>
            <a:r>
              <a:rPr lang="en-US" sz="1100" b="1"/>
              <a:t> </a:t>
            </a:r>
          </a:p>
          <a:p>
            <a:r>
              <a:rPr lang="en-US" sz="1100"/>
              <a:t>Burkina Faso : 1 Nigeria : 1 </a:t>
            </a:r>
            <a:r>
              <a:rPr lang="en-US" sz="1100" err="1"/>
              <a:t>Ouganda</a:t>
            </a:r>
            <a:r>
              <a:rPr lang="en-US" sz="1100"/>
              <a:t> 1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5"/>
          <p:cNvSpPr/>
          <p:nvPr/>
        </p:nvSpPr>
        <p:spPr>
          <a:xfrm>
            <a:off x="3971300" y="345950"/>
            <a:ext cx="4516800" cy="40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E3233D"/>
                </a:solidFill>
                <a:latin typeface="Montserrat"/>
                <a:ea typeface="Montserrat"/>
                <a:cs typeface="Montserrat"/>
                <a:sym typeface="Montserrat"/>
              </a:rPr>
              <a:t>Impact des </a:t>
            </a:r>
            <a:r>
              <a:rPr lang="en-US" sz="1500" b="1" err="1">
                <a:solidFill>
                  <a:srgbClr val="E3233D"/>
                </a:solidFill>
                <a:latin typeface="Montserrat"/>
                <a:ea typeface="Montserrat"/>
                <a:cs typeface="Montserrat"/>
                <a:sym typeface="Montserrat"/>
              </a:rPr>
              <a:t>coupures</a:t>
            </a:r>
            <a:r>
              <a:rPr lang="en-US" sz="1500" b="1">
                <a:solidFill>
                  <a:srgbClr val="E3233D"/>
                </a:solidFill>
                <a:latin typeface="Montserrat"/>
                <a:ea typeface="Montserrat"/>
                <a:cs typeface="Montserrat"/>
                <a:sym typeface="Montserrat"/>
              </a:rPr>
              <a:t> sur la liberté de </a:t>
            </a:r>
            <a:r>
              <a:rPr lang="en-US" sz="1500" b="1" err="1">
                <a:solidFill>
                  <a:srgbClr val="E3233D"/>
                </a:solidFill>
                <a:latin typeface="Montserrat"/>
                <a:ea typeface="Montserrat"/>
                <a:cs typeface="Montserrat"/>
                <a:sym typeface="Montserrat"/>
              </a:rPr>
              <a:t>l'internet</a:t>
            </a:r>
            <a:r>
              <a:rPr lang="en-US" sz="1500" b="1">
                <a:solidFill>
                  <a:srgbClr val="E3233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500" b="1" err="1">
                <a:solidFill>
                  <a:srgbClr val="E3233D"/>
                </a:solidFill>
                <a:latin typeface="Montserrat"/>
                <a:ea typeface="Montserrat"/>
                <a:cs typeface="Montserrat"/>
                <a:sym typeface="Montserrat"/>
              </a:rPr>
              <a:t>en</a:t>
            </a:r>
            <a:r>
              <a:rPr lang="en-US" sz="1500" b="1">
                <a:solidFill>
                  <a:srgbClr val="E3233D"/>
                </a:solidFill>
                <a:latin typeface="Montserrat"/>
                <a:ea typeface="Montserrat"/>
                <a:cs typeface="Montserrat"/>
                <a:sym typeface="Montserrat"/>
              </a:rPr>
              <a:t> Afrique :</a:t>
            </a:r>
            <a:endParaRPr lang="en-US" sz="1200">
              <a:solidFill>
                <a:srgbClr val="211D1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1D1E"/>
              </a:buClr>
              <a:buSzPts val="1200"/>
              <a:buFont typeface="Montserrat"/>
              <a:buChar char="●"/>
            </a:pP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Les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coupures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d'Internet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violent les droits de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l'homme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200" b="1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creusent</a:t>
            </a:r>
            <a:r>
              <a:rPr lang="en-US" sz="1200" b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le </a:t>
            </a:r>
            <a:r>
              <a:rPr lang="en-US" sz="1200" b="1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fossé</a:t>
            </a:r>
            <a:r>
              <a:rPr lang="en-US" sz="1200" b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numérique et </a:t>
            </a:r>
            <a:r>
              <a:rPr lang="en-US" sz="1200" b="1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permettent</a:t>
            </a:r>
            <a:r>
              <a:rPr lang="en-US" sz="1200" b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aux </a:t>
            </a:r>
            <a:r>
              <a:rPr lang="en-US" sz="1200" b="1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détenteurs</a:t>
            </a:r>
            <a:r>
              <a:rPr lang="en-US" sz="1200" b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du </a:t>
            </a:r>
            <a:r>
              <a:rPr lang="en-US" sz="1200" b="1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pouvoir</a:t>
            </a:r>
            <a:r>
              <a:rPr lang="en-US" sz="1200" b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de se </a:t>
            </a:r>
            <a:r>
              <a:rPr lang="en-US" sz="1200" b="1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soustraire</a:t>
            </a:r>
            <a:r>
              <a:rPr lang="en-US" sz="1200" b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b="1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en</a:t>
            </a:r>
            <a:r>
              <a:rPr lang="en-US" sz="1200" b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b="1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toute</a:t>
            </a:r>
            <a:r>
              <a:rPr lang="en-US" sz="1200" b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b="1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impunité</a:t>
            </a:r>
            <a:r>
              <a:rPr lang="en-US" sz="1200" b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b="1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à</a:t>
            </a:r>
            <a:r>
              <a:rPr lang="en-US" sz="1200" b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b="1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l'obligation</a:t>
            </a:r>
            <a:r>
              <a:rPr lang="en-US" sz="1200" b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1200" b="1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rendre</a:t>
            </a:r>
            <a:r>
              <a:rPr lang="en-US" sz="1200" b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des </a:t>
            </a:r>
            <a:r>
              <a:rPr lang="en-US" sz="1200" b="1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comptes</a:t>
            </a:r>
            <a:r>
              <a:rPr lang="en-US" sz="1200" b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pour les violations des droits de </a:t>
            </a:r>
            <a:r>
              <a:rPr lang="en-US" sz="1200" b="1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l'homme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. Les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coupures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mettent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également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en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danger la vie des gens pendant les crises et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coûtent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des milliards de dollars aux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économies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nationales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211D1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1D1E"/>
              </a:buClr>
              <a:buSzPts val="1200"/>
              <a:buFont typeface="Montserrat"/>
              <a:buChar char="●"/>
            </a:pP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Cadres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régionaux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et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internationaux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dénonçant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les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coupures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: le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Pacte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international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relatif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aux droits civils et politiques (PIDCP), la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Charte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africaine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des droits de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l'homme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et des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peuples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, la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Charte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africaine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de la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démocratie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, des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élections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et de la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gouvernance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, la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Déclaration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principes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sur la liberté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d'expression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et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l'accès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à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l'information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en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Afrique 2019 et la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Résolution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de 2016 de la Commission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africaine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des droits de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l'homme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et des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peuples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(CADHP). </a:t>
            </a:r>
            <a:endParaRPr>
              <a:solidFill>
                <a:srgbClr val="211D1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7" name="Google Shape;14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552450"/>
            <a:ext cx="3666498" cy="39714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6"/>
          <p:cNvSpPr/>
          <p:nvPr/>
        </p:nvSpPr>
        <p:spPr>
          <a:xfrm>
            <a:off x="3971300" y="345950"/>
            <a:ext cx="4516800" cy="40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E3233D"/>
                </a:solidFill>
                <a:latin typeface="Montserrat"/>
                <a:ea typeface="Montserrat"/>
                <a:cs typeface="Montserrat"/>
                <a:sym typeface="Montserrat"/>
              </a:rPr>
              <a:t>Impact des </a:t>
            </a:r>
            <a:r>
              <a:rPr lang="en-US" sz="1500" b="1" err="1">
                <a:solidFill>
                  <a:srgbClr val="E3233D"/>
                </a:solidFill>
                <a:latin typeface="Montserrat"/>
                <a:ea typeface="Montserrat"/>
                <a:cs typeface="Montserrat"/>
                <a:sym typeface="Montserrat"/>
              </a:rPr>
              <a:t>coupures</a:t>
            </a:r>
            <a:r>
              <a:rPr lang="en-US" sz="1500" b="1">
                <a:solidFill>
                  <a:srgbClr val="E3233D"/>
                </a:solidFill>
                <a:latin typeface="Montserrat"/>
                <a:ea typeface="Montserrat"/>
                <a:cs typeface="Montserrat"/>
                <a:sym typeface="Montserrat"/>
              </a:rPr>
              <a:t> sur les </a:t>
            </a:r>
            <a:r>
              <a:rPr lang="en-US" sz="1500" b="1" err="1">
                <a:solidFill>
                  <a:srgbClr val="E3233D"/>
                </a:solidFill>
                <a:latin typeface="Montserrat"/>
                <a:ea typeface="Montserrat"/>
                <a:cs typeface="Montserrat"/>
                <a:sym typeface="Montserrat"/>
              </a:rPr>
              <a:t>élections</a:t>
            </a:r>
            <a:r>
              <a:rPr lang="en-US" sz="1500" b="1">
                <a:solidFill>
                  <a:srgbClr val="E3233D"/>
                </a:solidFill>
                <a:latin typeface="Montserrat"/>
                <a:ea typeface="Montserrat"/>
                <a:cs typeface="Montserrat"/>
                <a:sym typeface="Montserrat"/>
              </a:rPr>
              <a:t> et les </a:t>
            </a:r>
            <a:r>
              <a:rPr lang="en-US" sz="1500" b="1" err="1">
                <a:solidFill>
                  <a:srgbClr val="E3233D"/>
                </a:solidFill>
                <a:latin typeface="Montserrat"/>
                <a:ea typeface="Montserrat"/>
                <a:cs typeface="Montserrat"/>
                <a:sym typeface="Montserrat"/>
              </a:rPr>
              <a:t>principes</a:t>
            </a:r>
            <a:r>
              <a:rPr lang="en-US" sz="1500" b="1">
                <a:solidFill>
                  <a:srgbClr val="E3233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500" b="1" err="1">
                <a:solidFill>
                  <a:srgbClr val="E3233D"/>
                </a:solidFill>
                <a:latin typeface="Montserrat"/>
                <a:ea typeface="Montserrat"/>
                <a:cs typeface="Montserrat"/>
                <a:sym typeface="Montserrat"/>
              </a:rPr>
              <a:t>démocratiques</a:t>
            </a:r>
            <a:r>
              <a:rPr lang="en-US" sz="1500" b="1">
                <a:solidFill>
                  <a:srgbClr val="E3233D"/>
                </a:solidFill>
                <a:latin typeface="Montserrat"/>
                <a:ea typeface="Montserrat"/>
                <a:cs typeface="Montserrat"/>
                <a:sym typeface="Montserrat"/>
              </a:rPr>
              <a:t> :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rgbClr val="E3233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1D1E"/>
              </a:buClr>
              <a:buSzPts val="1200"/>
              <a:buFont typeface="Montserrat"/>
              <a:buChar char="●"/>
            </a:pP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Perturber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la libre circulation de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l'information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l'accès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à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l'information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museler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la liberté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d'expression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et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empêcher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l'exercice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de la liberté de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réunion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1D1E"/>
              </a:buClr>
              <a:buSzPts val="1200"/>
              <a:buFont typeface="Montserrat"/>
              <a:buChar char="●"/>
            </a:pPr>
            <a:endParaRPr lang="en-US" sz="1200">
              <a:solidFill>
                <a:srgbClr val="211D1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1D1E"/>
              </a:buClr>
              <a:buSzPts val="1200"/>
              <a:buFont typeface="Montserrat"/>
              <a:buChar char="●"/>
            </a:pP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Empêcher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les gens de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s'engager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activement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dans les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processus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démocratiques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tels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que les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élections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d'examiner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les politiques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proposées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par les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candidats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politiques et de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décider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en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err="1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connaissance</a:t>
            </a:r>
            <a:r>
              <a:rPr lang="en-US" sz="1200">
                <a:solidFill>
                  <a:srgbClr val="211D1E"/>
                </a:solidFill>
                <a:latin typeface="Montserrat"/>
                <a:ea typeface="Montserrat"/>
                <a:cs typeface="Montserrat"/>
                <a:sym typeface="Montserrat"/>
              </a:rPr>
              <a:t> de cause pour qui voter. </a:t>
            </a:r>
          </a:p>
          <a:p>
            <a:pPr marL="1524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1D1E"/>
              </a:buClr>
              <a:buSzPts val="1200"/>
            </a:pPr>
            <a:endParaRPr sz="1200">
              <a:solidFill>
                <a:srgbClr val="211D1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en-US" sz="1200" b="1">
                <a:solidFill>
                  <a:srgbClr val="E3233D"/>
                </a:solidFill>
                <a:latin typeface="Montserrat"/>
                <a:ea typeface="Montserrat"/>
                <a:cs typeface="Montserrat"/>
                <a:sym typeface="Montserrat"/>
              </a:rPr>
              <a:t>Les </a:t>
            </a:r>
            <a:r>
              <a:rPr lang="en-US" sz="1200" b="1" err="1">
                <a:solidFill>
                  <a:srgbClr val="E3233D"/>
                </a:solidFill>
                <a:latin typeface="Montserrat"/>
                <a:ea typeface="Montserrat"/>
                <a:cs typeface="Montserrat"/>
                <a:sym typeface="Montserrat"/>
              </a:rPr>
              <a:t>élections</a:t>
            </a:r>
            <a:r>
              <a:rPr lang="en-US" sz="1200" b="1">
                <a:solidFill>
                  <a:srgbClr val="E3233D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200" b="1" err="1">
                <a:solidFill>
                  <a:srgbClr val="E3233D"/>
                </a:solidFill>
                <a:latin typeface="Montserrat"/>
                <a:ea typeface="Montserrat"/>
                <a:cs typeface="Montserrat"/>
                <a:sym typeface="Montserrat"/>
              </a:rPr>
              <a:t>en</a:t>
            </a:r>
            <a:r>
              <a:rPr lang="en-US" sz="1200" b="1">
                <a:solidFill>
                  <a:srgbClr val="E3233D"/>
                </a:solidFill>
                <a:latin typeface="Montserrat"/>
                <a:ea typeface="Montserrat"/>
                <a:cs typeface="Montserrat"/>
                <a:sym typeface="Montserrat"/>
              </a:rPr>
              <a:t> particulier dans les </a:t>
            </a:r>
            <a:r>
              <a:rPr lang="en-US" sz="1200" b="1" err="1">
                <a:solidFill>
                  <a:srgbClr val="E3233D"/>
                </a:solidFill>
                <a:latin typeface="Montserrat"/>
                <a:ea typeface="Montserrat"/>
                <a:cs typeface="Montserrat"/>
                <a:sym typeface="Montserrat"/>
              </a:rPr>
              <a:t>démocraties</a:t>
            </a:r>
            <a:r>
              <a:rPr lang="en-US" sz="1200" b="1">
                <a:solidFill>
                  <a:srgbClr val="E3233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b="1" err="1">
                <a:solidFill>
                  <a:srgbClr val="E3233D"/>
                </a:solidFill>
                <a:latin typeface="Montserrat"/>
                <a:ea typeface="Montserrat"/>
                <a:cs typeface="Montserrat"/>
                <a:sym typeface="Montserrat"/>
              </a:rPr>
              <a:t>naissantes</a:t>
            </a:r>
            <a:r>
              <a:rPr lang="en-US" sz="1200" b="1">
                <a:solidFill>
                  <a:srgbClr val="E3233D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200" b="1" err="1">
                <a:solidFill>
                  <a:srgbClr val="E3233D"/>
                </a:solidFill>
                <a:latin typeface="Montserrat"/>
                <a:ea typeface="Montserrat"/>
                <a:cs typeface="Montserrat"/>
                <a:sym typeface="Montserrat"/>
              </a:rPr>
              <a:t>sont</a:t>
            </a:r>
            <a:r>
              <a:rPr lang="en-US" sz="1200" b="1">
                <a:solidFill>
                  <a:srgbClr val="E3233D"/>
                </a:solidFill>
                <a:latin typeface="Montserrat"/>
                <a:ea typeface="Montserrat"/>
                <a:cs typeface="Montserrat"/>
                <a:sym typeface="Montserrat"/>
              </a:rPr>
              <a:t> un moment critique de la transition et la participation active des </a:t>
            </a:r>
            <a:r>
              <a:rPr lang="en-US" sz="1200" b="1" err="1">
                <a:solidFill>
                  <a:srgbClr val="E3233D"/>
                </a:solidFill>
                <a:latin typeface="Montserrat"/>
                <a:ea typeface="Montserrat"/>
                <a:cs typeface="Montserrat"/>
                <a:sym typeface="Montserrat"/>
              </a:rPr>
              <a:t>citoyens</a:t>
            </a:r>
            <a:r>
              <a:rPr lang="en-US" sz="1200" b="1">
                <a:solidFill>
                  <a:srgbClr val="E3233D"/>
                </a:solidFill>
                <a:latin typeface="Montserrat"/>
                <a:ea typeface="Montserrat"/>
                <a:cs typeface="Montserrat"/>
                <a:sym typeface="Montserrat"/>
              </a:rPr>
              <a:t> au </a:t>
            </a:r>
            <a:r>
              <a:rPr lang="en-US" sz="1200" b="1" err="1">
                <a:solidFill>
                  <a:srgbClr val="E3233D"/>
                </a:solidFill>
                <a:latin typeface="Montserrat"/>
                <a:ea typeface="Montserrat"/>
                <a:cs typeface="Montserrat"/>
                <a:sym typeface="Montserrat"/>
              </a:rPr>
              <a:t>processus</a:t>
            </a:r>
            <a:r>
              <a:rPr lang="en-US" sz="1200" b="1">
                <a:solidFill>
                  <a:srgbClr val="E3233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b="1" err="1">
                <a:solidFill>
                  <a:srgbClr val="E3233D"/>
                </a:solidFill>
                <a:latin typeface="Montserrat"/>
                <a:ea typeface="Montserrat"/>
                <a:cs typeface="Montserrat"/>
                <a:sym typeface="Montserrat"/>
              </a:rPr>
              <a:t>contribue</a:t>
            </a:r>
            <a:r>
              <a:rPr lang="en-US" sz="1200" b="1">
                <a:solidFill>
                  <a:srgbClr val="E3233D"/>
                </a:solidFill>
                <a:latin typeface="Montserrat"/>
                <a:ea typeface="Montserrat"/>
                <a:cs typeface="Montserrat"/>
                <a:sym typeface="Montserrat"/>
              </a:rPr>
              <a:t> de manière significative </a:t>
            </a:r>
            <a:r>
              <a:rPr lang="en-US" sz="1200" b="1" err="1">
                <a:solidFill>
                  <a:srgbClr val="E3233D"/>
                </a:solidFill>
                <a:latin typeface="Montserrat"/>
                <a:ea typeface="Montserrat"/>
                <a:cs typeface="Montserrat"/>
                <a:sym typeface="Montserrat"/>
              </a:rPr>
              <a:t>à</a:t>
            </a:r>
            <a:r>
              <a:rPr lang="en-US" sz="1200" b="1">
                <a:solidFill>
                  <a:srgbClr val="E3233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b="1" err="1">
                <a:solidFill>
                  <a:srgbClr val="E3233D"/>
                </a:solidFill>
                <a:latin typeface="Montserrat"/>
                <a:ea typeface="Montserrat"/>
                <a:cs typeface="Montserrat"/>
                <a:sym typeface="Montserrat"/>
              </a:rPr>
              <a:t>l'obtention</a:t>
            </a:r>
            <a:r>
              <a:rPr lang="en-US" sz="1200" b="1">
                <a:solidFill>
                  <a:srgbClr val="E3233D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1200" b="1" err="1">
                <a:solidFill>
                  <a:srgbClr val="E3233D"/>
                </a:solidFill>
                <a:latin typeface="Montserrat"/>
                <a:ea typeface="Montserrat"/>
                <a:cs typeface="Montserrat"/>
                <a:sym typeface="Montserrat"/>
              </a:rPr>
              <a:t>résultats</a:t>
            </a:r>
            <a:r>
              <a:rPr lang="en-US" sz="1200" b="1">
                <a:solidFill>
                  <a:srgbClr val="E3233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b="1" err="1">
                <a:solidFill>
                  <a:srgbClr val="E3233D"/>
                </a:solidFill>
                <a:latin typeface="Montserrat"/>
                <a:ea typeface="Montserrat"/>
                <a:cs typeface="Montserrat"/>
                <a:sym typeface="Montserrat"/>
              </a:rPr>
              <a:t>démocratiques</a:t>
            </a:r>
            <a:r>
              <a:rPr lang="en-US" sz="1200" b="1">
                <a:solidFill>
                  <a:srgbClr val="E3233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b="1" err="1">
                <a:solidFill>
                  <a:srgbClr val="E3233D"/>
                </a:solidFill>
                <a:latin typeface="Montserrat"/>
                <a:ea typeface="Montserrat"/>
                <a:cs typeface="Montserrat"/>
                <a:sym typeface="Montserrat"/>
              </a:rPr>
              <a:t>crédibles</a:t>
            </a:r>
            <a:r>
              <a:rPr lang="en-US" sz="1200" b="1">
                <a:solidFill>
                  <a:srgbClr val="E3233D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</a:p>
        </p:txBody>
      </p:sp>
      <p:pic>
        <p:nvPicPr>
          <p:cNvPr id="153" name="Google Shape;15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552450"/>
            <a:ext cx="3666498" cy="39714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1706</Words>
  <Application>Microsoft Macintosh PowerPoint</Application>
  <PresentationFormat>On-screen Show (16:9)</PresentationFormat>
  <Paragraphs>125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Helvetica Neue Light</vt:lpstr>
      <vt:lpstr>Helvetica Neue</vt:lpstr>
      <vt:lpstr>Montserrat ExtraBold</vt:lpstr>
      <vt:lpstr>Montserrat</vt:lpstr>
      <vt:lpstr>Montserrat Light</vt:lpstr>
      <vt:lpstr>Roboto</vt:lpstr>
      <vt:lpstr>Arial</vt:lpstr>
      <vt:lpstr>Simple Light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Anderson Dirocie De Leon</cp:lastModifiedBy>
  <cp:revision>1</cp:revision>
  <dcterms:modified xsi:type="dcterms:W3CDTF">2024-03-11T13:30:46Z</dcterms:modified>
</cp:coreProperties>
</file>