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9" r:id="rId4"/>
    <p:sldId id="275" r:id="rId5"/>
    <p:sldId id="276" r:id="rId6"/>
    <p:sldId id="281" r:id="rId7"/>
    <p:sldId id="278" r:id="rId8"/>
    <p:sldId id="282" r:id="rId9"/>
    <p:sldId id="257" r:id="rId10"/>
    <p:sldId id="264" r:id="rId11"/>
    <p:sldId id="265" r:id="rId12"/>
    <p:sldId id="266" r:id="rId13"/>
    <p:sldId id="271" r:id="rId14"/>
    <p:sldId id="283" r:id="rId15"/>
    <p:sldId id="284" r:id="rId16"/>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3" d="100"/>
          <a:sy n="123" d="100"/>
        </p:scale>
        <p:origin x="3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noChangeAspect="1"/>
          </p:cNvSpPr>
          <p:nvPr>
            <p:ph type="ctrTitle" hasCustomPrompt="1"/>
          </p:nvPr>
        </p:nvSpPr>
        <p:spPr>
          <a:xfrm>
            <a:off x="679620" y="1998663"/>
            <a:ext cx="10864680" cy="2387600"/>
          </a:xfrm>
        </p:spPr>
        <p:txBody>
          <a:bodyPr anchor="b">
            <a:normAutofit/>
          </a:bodyPr>
          <a:lstStyle>
            <a:lvl1pPr algn="l">
              <a:defRPr sz="5400" b="1">
                <a:solidFill>
                  <a:schemeClr val="bg1"/>
                </a:solidFill>
              </a:defRPr>
            </a:lvl1pPr>
          </a:lstStyle>
          <a:p>
            <a:r>
              <a:rPr lang="hu-HU" dirty="0"/>
              <a:t>MINTACÍM SZERKESZTÉSE</a:t>
            </a:r>
          </a:p>
        </p:txBody>
      </p:sp>
      <p:sp>
        <p:nvSpPr>
          <p:cNvPr id="3" name="Alcím 2"/>
          <p:cNvSpPr>
            <a:spLocks noGrp="1" noChangeAspect="1"/>
          </p:cNvSpPr>
          <p:nvPr>
            <p:ph type="subTitle" idx="1" hasCustomPrompt="1"/>
          </p:nvPr>
        </p:nvSpPr>
        <p:spPr>
          <a:xfrm>
            <a:off x="679620" y="4478338"/>
            <a:ext cx="10864680" cy="1655762"/>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a:t>KATTINTSON IDE AZ ALCÍM MINTÁJÁNAK SZERKESZTÉSÉHEZ</a:t>
            </a:r>
          </a:p>
        </p:txBody>
      </p:sp>
      <p:pic>
        <p:nvPicPr>
          <p:cNvPr id="8" name="Picture 19">
            <a:extLst>
              <a:ext uri="{FF2B5EF4-FFF2-40B4-BE49-F238E27FC236}">
                <a16:creationId xmlns:a16="http://schemas.microsoft.com/office/drawing/2014/main" id="{80A03B9D-77E2-5A4E-A2D6-C5E3256B238A}"/>
              </a:ext>
            </a:extLst>
          </p:cNvPr>
          <p:cNvPicPr>
            <a:picLocks noChangeAspect="1"/>
          </p:cNvPicPr>
          <p:nvPr userDrawn="1"/>
        </p:nvPicPr>
        <p:blipFill>
          <a:blip r:embed="rId3"/>
          <a:srcRect/>
          <a:stretch/>
        </p:blipFill>
        <p:spPr>
          <a:xfrm>
            <a:off x="679619" y="540635"/>
            <a:ext cx="3601844" cy="1058400"/>
          </a:xfrm>
          <a:prstGeom prst="rect">
            <a:avLst/>
          </a:prstGeom>
        </p:spPr>
      </p:pic>
    </p:spTree>
    <p:extLst>
      <p:ext uri="{BB962C8B-B14F-4D97-AF65-F5344CB8AC3E}">
        <p14:creationId xmlns:p14="http://schemas.microsoft.com/office/powerpoint/2010/main" val="2384835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a:t>MINTACÍM SZERKESZTÉSE</a:t>
            </a:r>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Tree>
    <p:extLst>
      <p:ext uri="{BB962C8B-B14F-4D97-AF65-F5344CB8AC3E}">
        <p14:creationId xmlns:p14="http://schemas.microsoft.com/office/powerpoint/2010/main" val="1111230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1795384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hasCustomPrompt="1"/>
          </p:nvPr>
        </p:nvSpPr>
        <p:spPr>
          <a:xfrm>
            <a:off x="8724900" y="365125"/>
            <a:ext cx="2628900" cy="5811838"/>
          </a:xfrm>
        </p:spPr>
        <p:txBody>
          <a:bodyPr vert="eaVert"/>
          <a:lstStyle/>
          <a:p>
            <a:r>
              <a:rPr lang="hu-HU" dirty="0"/>
              <a:t>MINTACÍM SZERKESZTÉSE</a:t>
            </a:r>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3974899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lköszöné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5">
            <a:extLst>
              <a:ext uri="{FF2B5EF4-FFF2-40B4-BE49-F238E27FC236}">
                <a16:creationId xmlns:a16="http://schemas.microsoft.com/office/drawing/2014/main" id="{D7AA1C3A-253B-1943-BB4B-1CBB307C773F}"/>
              </a:ext>
            </a:extLst>
          </p:cNvPr>
          <p:cNvSpPr txBox="1"/>
          <p:nvPr userDrawn="1"/>
        </p:nvSpPr>
        <p:spPr>
          <a:xfrm>
            <a:off x="1968841" y="3674918"/>
            <a:ext cx="8254315" cy="646331"/>
          </a:xfrm>
          <a:prstGeom prst="rect">
            <a:avLst/>
          </a:prstGeom>
          <a:noFill/>
        </p:spPr>
        <p:txBody>
          <a:bodyPr wrap="square" rtlCol="0">
            <a:spAutoFit/>
          </a:bodyPr>
          <a:lstStyle/>
          <a:p>
            <a:pPr algn="ctr"/>
            <a:r>
              <a:rPr lang="hu-HU" sz="3600" b="1" dirty="0">
                <a:solidFill>
                  <a:schemeClr val="bg1"/>
                </a:solidFill>
                <a:latin typeface="Verdana" panose="020B0604030504040204" pitchFamily="34" charset="0"/>
                <a:ea typeface="Verdana" panose="020B0604030504040204" pitchFamily="34" charset="0"/>
                <a:cs typeface="Verdana" panose="020B0604030504040204" pitchFamily="34" charset="0"/>
              </a:rPr>
              <a:t>THANK</a:t>
            </a:r>
            <a:r>
              <a:rPr lang="hu-HU" sz="3600" b="1" baseline="0" dirty="0">
                <a:solidFill>
                  <a:schemeClr val="bg1"/>
                </a:solidFill>
                <a:latin typeface="Verdana" panose="020B0604030504040204" pitchFamily="34" charset="0"/>
                <a:ea typeface="Verdana" panose="020B0604030504040204" pitchFamily="34" charset="0"/>
                <a:cs typeface="Verdana" panose="020B0604030504040204" pitchFamily="34" charset="0"/>
              </a:rPr>
              <a:t> YOU!</a:t>
            </a:r>
            <a:endParaRPr lang="hu-HU"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6">
            <a:extLst>
              <a:ext uri="{FF2B5EF4-FFF2-40B4-BE49-F238E27FC236}">
                <a16:creationId xmlns:a16="http://schemas.microsoft.com/office/drawing/2014/main" id="{152DDE20-CDCF-CB4B-9425-464E9E684AFC}"/>
              </a:ext>
            </a:extLst>
          </p:cNvPr>
          <p:cNvPicPr>
            <a:picLocks noChangeAspect="1"/>
          </p:cNvPicPr>
          <p:nvPr userDrawn="1"/>
        </p:nvPicPr>
        <p:blipFill>
          <a:blip r:embed="rId3"/>
          <a:stretch>
            <a:fillRect/>
          </a:stretch>
        </p:blipFill>
        <p:spPr>
          <a:xfrm>
            <a:off x="5353047" y="4800617"/>
            <a:ext cx="1485900" cy="50800"/>
          </a:xfrm>
          <a:prstGeom prst="rect">
            <a:avLst/>
          </a:prstGeom>
        </p:spPr>
      </p:pic>
      <p:sp>
        <p:nvSpPr>
          <p:cNvPr id="6" name="TextBox 7">
            <a:extLst>
              <a:ext uri="{FF2B5EF4-FFF2-40B4-BE49-F238E27FC236}">
                <a16:creationId xmlns:a16="http://schemas.microsoft.com/office/drawing/2014/main" id="{07A45A2D-6A90-1B43-800C-079D9E16C1E7}"/>
              </a:ext>
            </a:extLst>
          </p:cNvPr>
          <p:cNvSpPr txBox="1"/>
          <p:nvPr userDrawn="1"/>
        </p:nvSpPr>
        <p:spPr>
          <a:xfrm>
            <a:off x="1968840" y="5019507"/>
            <a:ext cx="8254315" cy="338554"/>
          </a:xfrm>
          <a:prstGeom prst="rect">
            <a:avLst/>
          </a:prstGeom>
          <a:noFill/>
        </p:spPr>
        <p:txBody>
          <a:bodyPr wrap="square" rtlCol="0">
            <a:spAutoFit/>
          </a:bodyPr>
          <a:lstStyle/>
          <a:p>
            <a:pPr algn="ctr"/>
            <a:r>
              <a:rPr lang="hu-HU" sz="1600" dirty="0">
                <a:solidFill>
                  <a:schemeClr val="bg1"/>
                </a:solidFill>
                <a:latin typeface="Verdana" panose="020B0604030504040204" pitchFamily="34" charset="0"/>
                <a:ea typeface="Verdana" panose="020B0604030504040204" pitchFamily="34" charset="0"/>
                <a:cs typeface="Verdana" panose="020B0604030504040204" pitchFamily="34" charset="0"/>
              </a:rPr>
              <a:t>en.uni-nke.hu</a:t>
            </a:r>
          </a:p>
        </p:txBody>
      </p:sp>
      <p:pic>
        <p:nvPicPr>
          <p:cNvPr id="7" name="Picture 9">
            <a:extLst>
              <a:ext uri="{FF2B5EF4-FFF2-40B4-BE49-F238E27FC236}">
                <a16:creationId xmlns:a16="http://schemas.microsoft.com/office/drawing/2014/main" id="{3749843B-318A-A34E-A732-D2D433429DCA}"/>
              </a:ext>
            </a:extLst>
          </p:cNvPr>
          <p:cNvPicPr>
            <a:picLocks noChangeAspect="1"/>
          </p:cNvPicPr>
          <p:nvPr userDrawn="1"/>
        </p:nvPicPr>
        <p:blipFill>
          <a:blip r:embed="rId4"/>
          <a:srcRect/>
          <a:stretch/>
        </p:blipFill>
        <p:spPr>
          <a:xfrm>
            <a:off x="5264490" y="1532537"/>
            <a:ext cx="1663013" cy="1663013"/>
          </a:xfrm>
          <a:prstGeom prst="rect">
            <a:avLst/>
          </a:prstGeom>
        </p:spPr>
      </p:pic>
    </p:spTree>
    <p:extLst>
      <p:ext uri="{BB962C8B-B14F-4D97-AF65-F5344CB8AC3E}">
        <p14:creationId xmlns:p14="http://schemas.microsoft.com/office/powerpoint/2010/main" val="174821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noChangeAspect="1"/>
          </p:cNvSpPr>
          <p:nvPr>
            <p:ph type="title" hasCustomPrompt="1"/>
          </p:nvPr>
        </p:nvSpPr>
        <p:spPr/>
        <p:txBody>
          <a:bodyPr/>
          <a:lstStyle>
            <a:lvl1pPr>
              <a:defRPr b="1"/>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hu-HU" dirty="0"/>
          </a:p>
        </p:txBody>
      </p:sp>
    </p:spTree>
    <p:extLst>
      <p:ext uri="{BB962C8B-B14F-4D97-AF65-F5344CB8AC3E}">
        <p14:creationId xmlns:p14="http://schemas.microsoft.com/office/powerpoint/2010/main" val="90349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679619" y="1709738"/>
            <a:ext cx="10828639" cy="2852737"/>
          </a:xfrm>
        </p:spPr>
        <p:txBody>
          <a:bodyPr anchor="b">
            <a:normAutofit/>
          </a:bodyPr>
          <a:lstStyle>
            <a:lvl1pPr>
              <a:defRPr sz="5400" b="1">
                <a:solidFill>
                  <a:schemeClr val="bg1"/>
                </a:solidFill>
              </a:defRPr>
            </a:lvl1pPr>
          </a:lstStyle>
          <a:p>
            <a:r>
              <a:rPr lang="hu-HU" dirty="0"/>
              <a:t>MINTACÍM SZERKESZTÉSE</a:t>
            </a:r>
          </a:p>
        </p:txBody>
      </p:sp>
      <p:sp>
        <p:nvSpPr>
          <p:cNvPr id="3" name="Szöveg helye 2"/>
          <p:cNvSpPr>
            <a:spLocks noGrp="1" noChangeAspect="1"/>
          </p:cNvSpPr>
          <p:nvPr>
            <p:ph type="body" idx="1" hasCustomPrompt="1"/>
          </p:nvPr>
        </p:nvSpPr>
        <p:spPr>
          <a:xfrm>
            <a:off x="679619" y="4589463"/>
            <a:ext cx="10828639" cy="1500187"/>
          </a:xfrm>
        </p:spPr>
        <p:txBody>
          <a:bodyPr/>
          <a:lstStyle>
            <a:lvl1pPr marL="0" indent="0">
              <a:buNone/>
              <a:defRPr sz="24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dirty="0"/>
              <a:t>MINTASZÖVEG SZERKESZTÉSE</a:t>
            </a:r>
          </a:p>
        </p:txBody>
      </p:sp>
      <p:pic>
        <p:nvPicPr>
          <p:cNvPr id="8" name="Picture 19">
            <a:extLst>
              <a:ext uri="{FF2B5EF4-FFF2-40B4-BE49-F238E27FC236}">
                <a16:creationId xmlns:a16="http://schemas.microsoft.com/office/drawing/2014/main" id="{80A03B9D-77E2-5A4E-A2D6-C5E3256B238A}"/>
              </a:ext>
            </a:extLst>
          </p:cNvPr>
          <p:cNvPicPr>
            <a:picLocks noChangeAspect="1"/>
          </p:cNvPicPr>
          <p:nvPr userDrawn="1"/>
        </p:nvPicPr>
        <p:blipFill>
          <a:blip r:embed="rId3"/>
          <a:srcRect/>
          <a:stretch/>
        </p:blipFill>
        <p:spPr>
          <a:xfrm>
            <a:off x="679619" y="540635"/>
            <a:ext cx="3601844" cy="1058400"/>
          </a:xfrm>
          <a:prstGeom prst="rect">
            <a:avLst/>
          </a:prstGeom>
        </p:spPr>
      </p:pic>
    </p:spTree>
    <p:extLst>
      <p:ext uri="{BB962C8B-B14F-4D97-AF65-F5344CB8AC3E}">
        <p14:creationId xmlns:p14="http://schemas.microsoft.com/office/powerpoint/2010/main" val="269604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lvl1pPr>
              <a:defRPr b="1"/>
            </a:lvl1pPr>
          </a:lstStyle>
          <a:p>
            <a:r>
              <a:rPr lang="hu-HU" dirty="0"/>
              <a:t>MINTACÍM SZERKESZTÉSE</a:t>
            </a:r>
          </a:p>
        </p:txBody>
      </p:sp>
      <p:sp>
        <p:nvSpPr>
          <p:cNvPr id="3" name="Tartalom helye 2"/>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62643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365125"/>
            <a:ext cx="10515600" cy="1325563"/>
          </a:xfrm>
        </p:spPr>
        <p:txBody>
          <a:bodyPr/>
          <a:lstStyle/>
          <a:p>
            <a:r>
              <a:rPr lang="hu-HU" dirty="0"/>
              <a:t>MINTACÍM SZERKESZTÉSE</a:t>
            </a:r>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1142178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a:t>MINTACÍM SZERKESZTÉSE</a:t>
            </a:r>
          </a:p>
        </p:txBody>
      </p:sp>
    </p:spTree>
    <p:extLst>
      <p:ext uri="{BB962C8B-B14F-4D97-AF65-F5344CB8AC3E}">
        <p14:creationId xmlns:p14="http://schemas.microsoft.com/office/powerpoint/2010/main" val="97823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26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Ü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242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a:t>MINTACÍM SZERKESZTÉSE</a:t>
            </a:r>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Tree>
    <p:extLst>
      <p:ext uri="{BB962C8B-B14F-4D97-AF65-F5344CB8AC3E}">
        <p14:creationId xmlns:p14="http://schemas.microsoft.com/office/powerpoint/2010/main" val="189980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noChangeAspect="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dirty="0"/>
              <a:t>MINTACÍM SZERKESZTÉSE</a:t>
            </a:r>
          </a:p>
        </p:txBody>
      </p:sp>
      <p:sp>
        <p:nvSpPr>
          <p:cNvPr id="3" name="Szöveg helye 2"/>
          <p:cNvSpPr>
            <a:spLocks noGrp="1" noChangeAspect="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Tree>
    <p:extLst>
      <p:ext uri="{BB962C8B-B14F-4D97-AF65-F5344CB8AC3E}">
        <p14:creationId xmlns:p14="http://schemas.microsoft.com/office/powerpoint/2010/main" val="89845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cím 2"/>
          <p:cNvSpPr>
            <a:spLocks noGrp="1"/>
          </p:cNvSpPr>
          <p:nvPr>
            <p:ph type="subTitle" idx="1"/>
          </p:nvPr>
        </p:nvSpPr>
        <p:spPr>
          <a:xfrm>
            <a:off x="679620" y="2164360"/>
            <a:ext cx="10864680" cy="3699545"/>
          </a:xfrm>
        </p:spPr>
        <p:txBody>
          <a:bodyPr>
            <a:normAutofit/>
          </a:bodyPr>
          <a:lstStyle/>
          <a:p>
            <a:pPr algn="ctr">
              <a:spcAft>
                <a:spcPts val="0"/>
              </a:spcAft>
            </a:pPr>
            <a:r>
              <a:rPr lang="en-US" b="1" i="0" dirty="0">
                <a:latin typeface="+mj-lt"/>
                <a:ea typeface="Calibri" panose="020F0502020204030204" pitchFamily="34" charset="0"/>
                <a:cs typeface="Calibri" panose="020F0502020204030204" pitchFamily="34" charset="0"/>
              </a:rPr>
              <a:t>Freedom of Expression </a:t>
            </a:r>
            <a:endParaRPr lang="hu-HU" b="1" i="0" dirty="0">
              <a:latin typeface="+mj-lt"/>
              <a:ea typeface="Calibri" panose="020F0502020204030204" pitchFamily="34" charset="0"/>
              <a:cs typeface="Calibri" panose="020F0502020204030204" pitchFamily="34" charset="0"/>
            </a:endParaRPr>
          </a:p>
          <a:p>
            <a:pPr algn="ctr">
              <a:spcAft>
                <a:spcPts val="0"/>
              </a:spcAft>
            </a:pPr>
            <a:r>
              <a:rPr lang="en-US" b="1" i="0" dirty="0">
                <a:latin typeface="+mj-lt"/>
                <a:ea typeface="Calibri" panose="020F0502020204030204" pitchFamily="34" charset="0"/>
                <a:cs typeface="Calibri" panose="020F0502020204030204" pitchFamily="34" charset="0"/>
              </a:rPr>
              <a:t>and the Regulation of Disinformation </a:t>
            </a:r>
            <a:endParaRPr lang="hu-HU" b="1" i="0" dirty="0">
              <a:latin typeface="+mj-lt"/>
              <a:ea typeface="Calibri" panose="020F0502020204030204" pitchFamily="34" charset="0"/>
              <a:cs typeface="Calibri" panose="020F0502020204030204" pitchFamily="34" charset="0"/>
            </a:endParaRPr>
          </a:p>
          <a:p>
            <a:pPr algn="ctr">
              <a:spcAft>
                <a:spcPts val="0"/>
              </a:spcAft>
            </a:pPr>
            <a:r>
              <a:rPr lang="en-US" b="1" i="0" dirty="0">
                <a:latin typeface="+mj-lt"/>
                <a:ea typeface="Calibri" panose="020F0502020204030204" pitchFamily="34" charset="0"/>
                <a:cs typeface="Calibri" panose="020F0502020204030204" pitchFamily="34" charset="0"/>
              </a:rPr>
              <a:t>in the European Union </a:t>
            </a:r>
            <a:endParaRPr lang="hu-HU" b="1" i="0" dirty="0">
              <a:latin typeface="+mj-lt"/>
              <a:ea typeface="Calibri" panose="020F0502020204030204" pitchFamily="34" charset="0"/>
              <a:cs typeface="Calibri" panose="020F0502020204030204" pitchFamily="34" charset="0"/>
            </a:endParaRPr>
          </a:p>
          <a:p>
            <a:pPr algn="ctr">
              <a:spcAft>
                <a:spcPts val="0"/>
              </a:spcAft>
            </a:pPr>
            <a:r>
              <a:rPr lang="en-US" i="0" dirty="0">
                <a:latin typeface="+mj-lt"/>
                <a:ea typeface="Calibri" panose="020F0502020204030204" pitchFamily="34" charset="0"/>
                <a:cs typeface="Calibri" panose="020F0502020204030204" pitchFamily="34" charset="0"/>
              </a:rPr>
              <a:t> </a:t>
            </a:r>
            <a:endParaRPr lang="hu-HU" i="0" dirty="0">
              <a:latin typeface="+mj-lt"/>
              <a:ea typeface="Calibri" panose="020F0502020204030204" pitchFamily="34" charset="0"/>
              <a:cs typeface="Calibri" panose="020F0502020204030204" pitchFamily="34" charset="0"/>
            </a:endParaRPr>
          </a:p>
          <a:p>
            <a:pPr algn="ctr">
              <a:spcAft>
                <a:spcPts val="0"/>
              </a:spcAft>
            </a:pPr>
            <a:r>
              <a:rPr lang="en-US" dirty="0">
                <a:latin typeface="+mj-lt"/>
                <a:ea typeface="Calibri" panose="020F0502020204030204" pitchFamily="34" charset="0"/>
                <a:cs typeface="Calibri" panose="020F0502020204030204" pitchFamily="34" charset="0"/>
              </a:rPr>
              <a:t>András Koltay</a:t>
            </a:r>
            <a:endParaRPr lang="hu-HU" dirty="0">
              <a:latin typeface="+mj-lt"/>
              <a:ea typeface="Calibri" panose="020F0502020204030204" pitchFamily="34" charset="0"/>
              <a:cs typeface="Calibri" panose="020F0502020204030204" pitchFamily="34" charset="0"/>
            </a:endParaRPr>
          </a:p>
          <a:p>
            <a:pPr algn="ctr">
              <a:spcAft>
                <a:spcPts val="0"/>
              </a:spcAft>
            </a:pPr>
            <a:endParaRPr lang="hu-HU" i="0" dirty="0">
              <a:latin typeface="+mj-lt"/>
              <a:ea typeface="Calibri" panose="020F0502020204030204" pitchFamily="34" charset="0"/>
              <a:cs typeface="Calibri" panose="020F0502020204030204" pitchFamily="34" charset="0"/>
            </a:endParaRPr>
          </a:p>
          <a:p>
            <a:pPr algn="ctr">
              <a:spcAft>
                <a:spcPts val="0"/>
              </a:spcAft>
            </a:pPr>
            <a:endParaRPr lang="hu-HU" i="0" dirty="0">
              <a:latin typeface="+mj-lt"/>
              <a:ea typeface="Calibri" panose="020F0502020204030204" pitchFamily="34" charset="0"/>
              <a:cs typeface="Calibri" panose="020F0502020204030204" pitchFamily="34" charset="0"/>
            </a:endParaRPr>
          </a:p>
          <a:p>
            <a:pPr algn="ctr">
              <a:spcAft>
                <a:spcPts val="0"/>
              </a:spcAft>
            </a:pPr>
            <a:r>
              <a:rPr lang="hu-HU" i="0" dirty="0">
                <a:latin typeface="+mj-lt"/>
                <a:ea typeface="Calibri" panose="020F0502020204030204" pitchFamily="34" charset="0"/>
                <a:cs typeface="Calibri" panose="020F0502020204030204" pitchFamily="34" charset="0"/>
              </a:rPr>
              <a:t>New York, Columbia University, </a:t>
            </a:r>
            <a:r>
              <a:rPr lang="hu-HU" i="0" dirty="0" err="1">
                <a:latin typeface="+mj-lt"/>
                <a:ea typeface="Calibri" panose="020F0502020204030204" pitchFamily="34" charset="0"/>
                <a:cs typeface="Calibri" panose="020F0502020204030204" pitchFamily="34" charset="0"/>
              </a:rPr>
              <a:t>April</a:t>
            </a:r>
            <a:r>
              <a:rPr lang="hu-HU" i="0" dirty="0">
                <a:latin typeface="+mj-lt"/>
                <a:ea typeface="Calibri" panose="020F0502020204030204" pitchFamily="34" charset="0"/>
                <a:cs typeface="Calibri" panose="020F0502020204030204" pitchFamily="34" charset="0"/>
              </a:rPr>
              <a:t> 27, 2023</a:t>
            </a:r>
          </a:p>
          <a:p>
            <a:pPr algn="ctr">
              <a:spcAft>
                <a:spcPts val="0"/>
              </a:spcAft>
            </a:pPr>
            <a:endParaRPr lang="hu-HU" i="0" dirty="0">
              <a:latin typeface="+mj-lt"/>
              <a:ea typeface="Calibri" panose="020F0502020204030204" pitchFamily="34" charset="0"/>
              <a:cs typeface="Calibri" panose="020F0502020204030204" pitchFamily="34" charset="0"/>
            </a:endParaRPr>
          </a:p>
          <a:p>
            <a:endParaRPr lang="hu-HU" dirty="0"/>
          </a:p>
        </p:txBody>
      </p:sp>
    </p:spTree>
    <p:extLst>
      <p:ext uri="{BB962C8B-B14F-4D97-AF65-F5344CB8AC3E}">
        <p14:creationId xmlns:p14="http://schemas.microsoft.com/office/powerpoint/2010/main" val="1575919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59D5F0E-9922-4969-B6C1-22CC47DD5447}"/>
              </a:ext>
            </a:extLst>
          </p:cNvPr>
          <p:cNvSpPr>
            <a:spLocks noGrp="1"/>
          </p:cNvSpPr>
          <p:nvPr>
            <p:ph type="title"/>
          </p:nvPr>
        </p:nvSpPr>
        <p:spPr>
          <a:xfrm>
            <a:off x="167780" y="365125"/>
            <a:ext cx="11186020" cy="1325563"/>
          </a:xfrm>
        </p:spPr>
        <p:txBody>
          <a:bodyPr>
            <a:normAutofit/>
          </a:bodyPr>
          <a:lstStyle/>
          <a:p>
            <a:r>
              <a:rPr lang="en-GB" sz="4000" dirty="0"/>
              <a:t>The Problem of Censorship and Prior Restraints</a:t>
            </a:r>
            <a:endParaRPr lang="hu-HU" sz="4000" dirty="0"/>
          </a:p>
        </p:txBody>
      </p:sp>
      <p:sp>
        <p:nvSpPr>
          <p:cNvPr id="3" name="Tartalom helye 2">
            <a:extLst>
              <a:ext uri="{FF2B5EF4-FFF2-40B4-BE49-F238E27FC236}">
                <a16:creationId xmlns:a16="http://schemas.microsoft.com/office/drawing/2014/main" id="{FC56A3BC-3D18-4EBC-930A-30F847201DF5}"/>
              </a:ext>
            </a:extLst>
          </p:cNvPr>
          <p:cNvSpPr>
            <a:spLocks noGrp="1"/>
          </p:cNvSpPr>
          <p:nvPr>
            <p:ph idx="1"/>
          </p:nvPr>
        </p:nvSpPr>
        <p:spPr/>
        <p:txBody>
          <a:bodyPr>
            <a:normAutofit/>
          </a:bodyPr>
          <a:lstStyle/>
          <a:p>
            <a:pPr lvl="0"/>
            <a:r>
              <a:rPr lang="en-GB" sz="2400" dirty="0"/>
              <a:t>The ECtHR does not, in principle, preclude the application of prior restraint. </a:t>
            </a:r>
            <a:endParaRPr lang="hu-HU" sz="2400" dirty="0"/>
          </a:p>
          <a:p>
            <a:pPr lvl="0"/>
            <a:r>
              <a:rPr lang="en-GB" sz="2400" dirty="0"/>
              <a:t>The Regulation does not respond in substance to the question of the prohibition of censorship, but, taking into account the specific circumstances and the content to be prohibited, it is taken for granted that a prior and general restriction is permissible in the present case. </a:t>
            </a:r>
            <a:endParaRPr lang="hu-HU" sz="2400" dirty="0"/>
          </a:p>
          <a:p>
            <a:pPr lvl="0"/>
            <a:r>
              <a:rPr lang="en-GB" sz="2400" dirty="0"/>
              <a:t>This can only be considered compatible with the European approach to media freedom if the other general grounds for the restriction (in particular necessity and proportionality) are well-founded.</a:t>
            </a:r>
            <a:endParaRPr lang="hu-HU" sz="2400" dirty="0"/>
          </a:p>
          <a:p>
            <a:pPr marL="0" indent="0">
              <a:buNone/>
            </a:pPr>
            <a:endParaRPr lang="hu-HU" dirty="0"/>
          </a:p>
        </p:txBody>
      </p:sp>
    </p:spTree>
    <p:extLst>
      <p:ext uri="{BB962C8B-B14F-4D97-AF65-F5344CB8AC3E}">
        <p14:creationId xmlns:p14="http://schemas.microsoft.com/office/powerpoint/2010/main" val="112318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F45CDD7-8D35-4028-9A46-416A239BC693}"/>
              </a:ext>
            </a:extLst>
          </p:cNvPr>
          <p:cNvSpPr>
            <a:spLocks noGrp="1"/>
          </p:cNvSpPr>
          <p:nvPr>
            <p:ph type="title"/>
          </p:nvPr>
        </p:nvSpPr>
        <p:spPr/>
        <p:txBody>
          <a:bodyPr>
            <a:normAutofit/>
          </a:bodyPr>
          <a:lstStyle/>
          <a:p>
            <a:r>
              <a:rPr lang="en-GB" sz="4000" dirty="0"/>
              <a:t>The Legitimate Aim of the Ban</a:t>
            </a:r>
            <a:endParaRPr lang="hu-HU" sz="4000" dirty="0"/>
          </a:p>
        </p:txBody>
      </p:sp>
      <p:sp>
        <p:nvSpPr>
          <p:cNvPr id="3" name="Tartalom helye 2">
            <a:extLst>
              <a:ext uri="{FF2B5EF4-FFF2-40B4-BE49-F238E27FC236}">
                <a16:creationId xmlns:a16="http://schemas.microsoft.com/office/drawing/2014/main" id="{DC8DE186-D675-4038-8C71-0D9D9B30ECB1}"/>
              </a:ext>
            </a:extLst>
          </p:cNvPr>
          <p:cNvSpPr>
            <a:spLocks noGrp="1"/>
          </p:cNvSpPr>
          <p:nvPr>
            <p:ph idx="1"/>
          </p:nvPr>
        </p:nvSpPr>
        <p:spPr/>
        <p:txBody>
          <a:bodyPr>
            <a:normAutofit/>
          </a:bodyPr>
          <a:lstStyle/>
          <a:p>
            <a:pPr lvl="0"/>
            <a:r>
              <a:rPr lang="en-GB" sz="2400" dirty="0"/>
              <a:t>The EU’s argument that RT and Sputnik constitute a “significant and direct threat” to the public order and security of the Union may justify government interference in application of Article 10(2) of the ECHR and Article 11</a:t>
            </a:r>
            <a:r>
              <a:rPr lang="hu-HU" sz="2400" dirty="0"/>
              <a:t> of </a:t>
            </a:r>
            <a:r>
              <a:rPr lang="hu-HU" sz="2400" dirty="0" err="1"/>
              <a:t>the</a:t>
            </a:r>
            <a:r>
              <a:rPr lang="hu-HU" sz="2400" dirty="0"/>
              <a:t> CFR</a:t>
            </a:r>
            <a:r>
              <a:rPr lang="en-GB" sz="2400" dirty="0"/>
              <a:t>. </a:t>
            </a:r>
            <a:endParaRPr lang="hu-HU" sz="2400" dirty="0"/>
          </a:p>
          <a:p>
            <a:pPr lvl="0"/>
            <a:r>
              <a:rPr lang="en-GB" sz="2400" dirty="0"/>
              <a:t>“the justification on the basis of public order and security is not pertinently convincing, given the limited distribution and impact of the RT and Sputnik broadcasts in most EU countries. There are no indications that RT and Sputnik’s programmes actually constitute a serious and immediate threat to public order and security to justify a ban in all EU Member States.” (Voorhoof)</a:t>
            </a:r>
            <a:endParaRPr lang="hu-HU" sz="2400" dirty="0"/>
          </a:p>
        </p:txBody>
      </p:sp>
    </p:spTree>
    <p:extLst>
      <p:ext uri="{BB962C8B-B14F-4D97-AF65-F5344CB8AC3E}">
        <p14:creationId xmlns:p14="http://schemas.microsoft.com/office/powerpoint/2010/main" val="651500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B5F40B6-F350-4025-BBFD-3592931AF351}"/>
              </a:ext>
            </a:extLst>
          </p:cNvPr>
          <p:cNvSpPr>
            <a:spLocks noGrp="1"/>
          </p:cNvSpPr>
          <p:nvPr>
            <p:ph type="title"/>
          </p:nvPr>
        </p:nvSpPr>
        <p:spPr>
          <a:xfrm>
            <a:off x="335559" y="365125"/>
            <a:ext cx="11593585" cy="1325563"/>
          </a:xfrm>
        </p:spPr>
        <p:txBody>
          <a:bodyPr>
            <a:normAutofit/>
          </a:bodyPr>
          <a:lstStyle/>
          <a:p>
            <a:r>
              <a:rPr lang="en-GB" sz="4000" dirty="0"/>
              <a:t>The Legitimate Aim of the Ban</a:t>
            </a:r>
            <a:r>
              <a:rPr lang="hu-HU" sz="4000" dirty="0"/>
              <a:t> (2)</a:t>
            </a:r>
          </a:p>
        </p:txBody>
      </p:sp>
      <p:sp>
        <p:nvSpPr>
          <p:cNvPr id="3" name="Tartalom helye 2">
            <a:extLst>
              <a:ext uri="{FF2B5EF4-FFF2-40B4-BE49-F238E27FC236}">
                <a16:creationId xmlns:a16="http://schemas.microsoft.com/office/drawing/2014/main" id="{6C8BF9BB-5DD6-43C0-ACAA-70200A18531F}"/>
              </a:ext>
            </a:extLst>
          </p:cNvPr>
          <p:cNvSpPr>
            <a:spLocks noGrp="1"/>
          </p:cNvSpPr>
          <p:nvPr>
            <p:ph idx="1"/>
          </p:nvPr>
        </p:nvSpPr>
        <p:spPr>
          <a:xfrm>
            <a:off x="838200" y="1825624"/>
            <a:ext cx="10515600" cy="4910735"/>
          </a:xfrm>
        </p:spPr>
        <p:txBody>
          <a:bodyPr>
            <a:normAutofit fontScale="85000" lnSpcReduction="20000"/>
          </a:bodyPr>
          <a:lstStyle/>
          <a:p>
            <a:pPr lvl="0"/>
            <a:r>
              <a:rPr lang="en-GB" dirty="0"/>
              <a:t>The recitals of the Decision and the Regulation indicate two reasons for the ban: </a:t>
            </a:r>
            <a:r>
              <a:rPr lang="en-GB" i="1" dirty="0"/>
              <a:t>disinformation</a:t>
            </a:r>
            <a:r>
              <a:rPr lang="en-GB" dirty="0"/>
              <a:t> and </a:t>
            </a:r>
            <a:r>
              <a:rPr lang="en-GB" i="1" dirty="0"/>
              <a:t>propaganda</a:t>
            </a:r>
            <a:r>
              <a:rPr lang="en-GB" dirty="0"/>
              <a:t>. </a:t>
            </a:r>
            <a:endParaRPr lang="hu-HU" dirty="0"/>
          </a:p>
          <a:p>
            <a:pPr lvl="0"/>
            <a:r>
              <a:rPr lang="en-GB" dirty="0"/>
              <a:t>The mere fact that speech is objectively false is not sufficient to restrict it. But by producing some specific harms, the spreading of falsehoods by the </a:t>
            </a:r>
            <a:r>
              <a:rPr lang="en-GB" dirty="0" smtClean="0"/>
              <a:t>Russian </a:t>
            </a:r>
            <a:r>
              <a:rPr lang="en-GB" dirty="0"/>
              <a:t>outlets may fall within the scope of one of the legitimate aims, e.g. public order or national security (spreading of false news undermining public order).</a:t>
            </a:r>
            <a:endParaRPr lang="hu-HU" dirty="0"/>
          </a:p>
          <a:p>
            <a:pPr lvl="0"/>
            <a:r>
              <a:rPr lang="en-GB" dirty="0"/>
              <a:t>The EU could lawfully ban </a:t>
            </a:r>
            <a:r>
              <a:rPr lang="en-GB" i="1" dirty="0"/>
              <a:t>propaganda for war </a:t>
            </a:r>
            <a:r>
              <a:rPr lang="en-GB" dirty="0"/>
              <a:t>under the regime of the ICCPR, and in line with European human rights instruments. </a:t>
            </a:r>
            <a:endParaRPr lang="hu-HU" dirty="0"/>
          </a:p>
          <a:p>
            <a:pPr lvl="0"/>
            <a:r>
              <a:rPr lang="en-GB" dirty="0"/>
              <a:t>However, “it seems that the link of the outlets’ content with propaganda for war is loose or indirect. The outlets (RT at least) do not clearly advocate for war by providing misleading content; their language is subtle and allusive. False statements made by Russian outlets might fit the concept, but only if such statements incite or encourage the illegal war. Misleading content might not be enough to reach the war propaganda threshold.” (Popovic)</a:t>
            </a:r>
            <a:endParaRPr lang="hu-HU" dirty="0"/>
          </a:p>
          <a:p>
            <a:endParaRPr lang="hu-HU" dirty="0"/>
          </a:p>
        </p:txBody>
      </p:sp>
    </p:spTree>
    <p:extLst>
      <p:ext uri="{BB962C8B-B14F-4D97-AF65-F5344CB8AC3E}">
        <p14:creationId xmlns:p14="http://schemas.microsoft.com/office/powerpoint/2010/main" val="1343823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AB0BB98-4A93-4C65-9AEC-8F1890AF4D6C}"/>
              </a:ext>
            </a:extLst>
          </p:cNvPr>
          <p:cNvSpPr>
            <a:spLocks noGrp="1"/>
          </p:cNvSpPr>
          <p:nvPr>
            <p:ph type="title"/>
          </p:nvPr>
        </p:nvSpPr>
        <p:spPr/>
        <p:txBody>
          <a:bodyPr>
            <a:normAutofit/>
          </a:bodyPr>
          <a:lstStyle/>
          <a:p>
            <a:r>
              <a:rPr lang="en-GB" sz="4000" dirty="0"/>
              <a:t>The </a:t>
            </a:r>
            <a:r>
              <a:rPr lang="en-GB" sz="4000" i="1" dirty="0"/>
              <a:t>RT France</a:t>
            </a:r>
            <a:r>
              <a:rPr lang="en-GB" sz="4000" dirty="0"/>
              <a:t> judgment of the General Court of the EU</a:t>
            </a:r>
            <a:endParaRPr lang="hu-HU" sz="4000" dirty="0"/>
          </a:p>
        </p:txBody>
      </p:sp>
      <p:sp>
        <p:nvSpPr>
          <p:cNvPr id="3" name="Tartalom helye 2">
            <a:extLst>
              <a:ext uri="{FF2B5EF4-FFF2-40B4-BE49-F238E27FC236}">
                <a16:creationId xmlns:a16="http://schemas.microsoft.com/office/drawing/2014/main" id="{7F98DFD7-8AB0-4E87-B75F-16C4176E56F2}"/>
              </a:ext>
            </a:extLst>
          </p:cNvPr>
          <p:cNvSpPr>
            <a:spLocks noGrp="1"/>
          </p:cNvSpPr>
          <p:nvPr>
            <p:ph idx="1"/>
          </p:nvPr>
        </p:nvSpPr>
        <p:spPr>
          <a:xfrm>
            <a:off x="838200" y="1825625"/>
            <a:ext cx="10515600" cy="4667250"/>
          </a:xfrm>
        </p:spPr>
        <p:txBody>
          <a:bodyPr>
            <a:normAutofit/>
          </a:bodyPr>
          <a:lstStyle/>
          <a:p>
            <a:pPr marL="0" lvl="0" indent="0">
              <a:buNone/>
            </a:pPr>
            <a:r>
              <a:rPr lang="en-GB" sz="2400" dirty="0"/>
              <a:t>The Court dismissed RT France’s application. </a:t>
            </a:r>
            <a:endParaRPr lang="hu-HU" sz="2400" dirty="0"/>
          </a:p>
          <a:p>
            <a:pPr lvl="0"/>
            <a:r>
              <a:rPr lang="en-GB" sz="1800" dirty="0">
                <a:solidFill>
                  <a:prstClr val="black"/>
                </a:solidFill>
              </a:rPr>
              <a:t>Nowhere in the judgment is there any mention that the interference at issue was a </a:t>
            </a:r>
            <a:r>
              <a:rPr lang="en-GB" sz="1800" i="1" dirty="0">
                <a:solidFill>
                  <a:prstClr val="black"/>
                </a:solidFill>
              </a:rPr>
              <a:t>prior restraint</a:t>
            </a:r>
            <a:r>
              <a:rPr lang="en-GB" sz="1800" dirty="0">
                <a:solidFill>
                  <a:prstClr val="black"/>
                </a:solidFill>
              </a:rPr>
              <a:t>, imposed without a court order or by another independent authority. </a:t>
            </a:r>
            <a:endParaRPr lang="hu-HU" sz="1800" dirty="0">
              <a:solidFill>
                <a:prstClr val="black"/>
              </a:solidFill>
            </a:endParaRPr>
          </a:p>
          <a:p>
            <a:pPr lvl="0"/>
            <a:r>
              <a:rPr lang="en-GB" sz="1800" dirty="0">
                <a:solidFill>
                  <a:prstClr val="black"/>
                </a:solidFill>
              </a:rPr>
              <a:t>The judgment also failed to apply ECtHR case law to the question of whether a total ban on broadcasting was </a:t>
            </a:r>
            <a:r>
              <a:rPr lang="en-GB" sz="1800" i="1" dirty="0">
                <a:solidFill>
                  <a:prstClr val="black"/>
                </a:solidFill>
              </a:rPr>
              <a:t>proportionate</a:t>
            </a:r>
            <a:r>
              <a:rPr lang="en-GB" sz="1800" dirty="0">
                <a:solidFill>
                  <a:prstClr val="black"/>
                </a:solidFill>
              </a:rPr>
              <a:t>. According to the ECtHR, “wholesale blocking” of media outlets violated Article 10 to be an “extreme measure”, which “deliberately disregards the distinction between the legal and illegal information”, and “renders inaccessible large amounts of content which has not been identified as illegal”. </a:t>
            </a:r>
            <a:endParaRPr lang="hu-HU" sz="1800" dirty="0">
              <a:solidFill>
                <a:prstClr val="black"/>
              </a:solidFill>
            </a:endParaRPr>
          </a:p>
          <a:p>
            <a:pPr lvl="0"/>
            <a:r>
              <a:rPr lang="en-GB" sz="1800" dirty="0">
                <a:solidFill>
                  <a:prstClr val="black"/>
                </a:solidFill>
              </a:rPr>
              <a:t>The Court made no mention of the </a:t>
            </a:r>
            <a:r>
              <a:rPr lang="en-GB" sz="1800" i="1" dirty="0">
                <a:solidFill>
                  <a:prstClr val="black"/>
                </a:solidFill>
              </a:rPr>
              <a:t>standards</a:t>
            </a:r>
            <a:r>
              <a:rPr lang="en-GB" sz="1800" dirty="0">
                <a:solidFill>
                  <a:prstClr val="black"/>
                </a:solidFill>
              </a:rPr>
              <a:t> under Article 19 ICCPR, which guarantees freedom of expression. As the Human Rights Committee stated in its General Comment No. 34, restrictions justified under Article 20 “must also comply with Article 19(3)”.  </a:t>
            </a:r>
            <a:endParaRPr lang="hu-HU" sz="1800" dirty="0">
              <a:solidFill>
                <a:prstClr val="black"/>
              </a:solidFill>
            </a:endParaRPr>
          </a:p>
          <a:p>
            <a:pPr lvl="0"/>
            <a:r>
              <a:rPr lang="en-GB" sz="1800" dirty="0">
                <a:solidFill>
                  <a:prstClr val="black"/>
                </a:solidFill>
              </a:rPr>
              <a:t>The justification made on the basis of public order, security and integrity is not convincing and very speculative, given the limited distribution and impact of RT France (and the other banned Russian media outlets) in most EU countries. </a:t>
            </a:r>
            <a:endParaRPr lang="hu-HU" sz="1800" dirty="0">
              <a:solidFill>
                <a:prstClr val="black"/>
              </a:solidFill>
            </a:endParaRPr>
          </a:p>
          <a:p>
            <a:pPr marL="0" lvl="0" indent="0">
              <a:buNone/>
            </a:pPr>
            <a:endParaRPr lang="hu-HU" sz="2400" dirty="0"/>
          </a:p>
        </p:txBody>
      </p:sp>
    </p:spTree>
    <p:extLst>
      <p:ext uri="{BB962C8B-B14F-4D97-AF65-F5344CB8AC3E}">
        <p14:creationId xmlns:p14="http://schemas.microsoft.com/office/powerpoint/2010/main" val="4262645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51F017C-9C67-4748-8ECB-C89A54C0A01A}"/>
              </a:ext>
            </a:extLst>
          </p:cNvPr>
          <p:cNvSpPr>
            <a:spLocks noGrp="1"/>
          </p:cNvSpPr>
          <p:nvPr>
            <p:ph type="title"/>
          </p:nvPr>
        </p:nvSpPr>
        <p:spPr/>
        <p:txBody>
          <a:bodyPr/>
          <a:lstStyle/>
          <a:p>
            <a:r>
              <a:rPr lang="hu-HU" dirty="0" err="1"/>
              <a:t>On</a:t>
            </a:r>
            <a:r>
              <a:rPr lang="hu-HU" dirty="0"/>
              <a:t> </a:t>
            </a:r>
            <a:r>
              <a:rPr lang="hu-HU" dirty="0" err="1"/>
              <a:t>the</a:t>
            </a:r>
            <a:r>
              <a:rPr lang="hu-HU" dirty="0"/>
              <a:t> </a:t>
            </a:r>
            <a:r>
              <a:rPr lang="hu-HU" dirty="0" err="1"/>
              <a:t>possible</a:t>
            </a:r>
            <a:r>
              <a:rPr lang="hu-HU" dirty="0"/>
              <a:t> </a:t>
            </a:r>
            <a:r>
              <a:rPr lang="hu-HU" dirty="0" err="1"/>
              <a:t>future</a:t>
            </a:r>
            <a:r>
              <a:rPr lang="hu-HU" dirty="0"/>
              <a:t> </a:t>
            </a:r>
            <a:r>
              <a:rPr lang="hu-HU" dirty="0" err="1"/>
              <a:t>solutions</a:t>
            </a:r>
            <a:endParaRPr lang="hu-HU" dirty="0"/>
          </a:p>
        </p:txBody>
      </p:sp>
      <p:sp>
        <p:nvSpPr>
          <p:cNvPr id="3" name="Tartalom helye 2">
            <a:extLst>
              <a:ext uri="{FF2B5EF4-FFF2-40B4-BE49-F238E27FC236}">
                <a16:creationId xmlns:a16="http://schemas.microsoft.com/office/drawing/2014/main" id="{F5A047F6-EA6A-4BA1-B10E-20DAE40834F9}"/>
              </a:ext>
            </a:extLst>
          </p:cNvPr>
          <p:cNvSpPr>
            <a:spLocks noGrp="1"/>
          </p:cNvSpPr>
          <p:nvPr>
            <p:ph idx="1"/>
          </p:nvPr>
        </p:nvSpPr>
        <p:spPr>
          <a:xfrm>
            <a:off x="838200" y="1468072"/>
            <a:ext cx="10515600" cy="5389928"/>
          </a:xfrm>
        </p:spPr>
        <p:txBody>
          <a:bodyPr>
            <a:normAutofit fontScale="70000" lnSpcReduction="20000"/>
          </a:bodyPr>
          <a:lstStyle/>
          <a:p>
            <a:r>
              <a:rPr lang="en-US" sz="2900" dirty="0"/>
              <a:t>Introducing further restrictions on free speech, as allowed by the European concept of freedom of expression. </a:t>
            </a:r>
            <a:endParaRPr lang="hu-HU" sz="2900" dirty="0"/>
          </a:p>
          <a:p>
            <a:pPr lvl="1">
              <a:buFont typeface="Wingdings" panose="05000000000000000000" pitchFamily="2" charset="2"/>
              <a:buChar char="v"/>
            </a:pPr>
            <a:r>
              <a:rPr lang="en-US" sz="2900" dirty="0"/>
              <a:t>Cass Sunstein argues that intentional lies, if they cause at least moderate harm, may be constitutionally prohibited – and even negligent or mistaken misrepresentations can be restricted, if the harm incurred by them is serious.  </a:t>
            </a:r>
          </a:p>
          <a:p>
            <a:pPr lvl="1">
              <a:buFont typeface="Wingdings" panose="05000000000000000000" pitchFamily="2" charset="2"/>
              <a:buChar char="v"/>
            </a:pPr>
            <a:r>
              <a:rPr lang="en-US" sz="2900" dirty="0"/>
              <a:t>Online platforms also restrict content that is not legally prohibited, according to their own intentions and contractual terms. </a:t>
            </a:r>
            <a:r>
              <a:rPr lang="hu-HU" sz="2900" dirty="0"/>
              <a:t>T</a:t>
            </a:r>
            <a:r>
              <a:rPr lang="en-US" sz="2900" dirty="0"/>
              <a:t>he EU encourages restrictions on content that is otherwise protected by freedom of expression, and the relevant documents do not attempt to resolve this contradiction.</a:t>
            </a:r>
          </a:p>
          <a:p>
            <a:r>
              <a:rPr lang="hu-HU" sz="2900" dirty="0"/>
              <a:t>T</a:t>
            </a:r>
            <a:r>
              <a:rPr lang="en-US" sz="2900" dirty="0"/>
              <a:t>o make a clear distinction between disinformation originating from governments and dis- or misinformation that comes from members of society, whether deliberate or in good faith. </a:t>
            </a:r>
            <a:endParaRPr lang="hu-HU" sz="2900" dirty="0"/>
          </a:p>
          <a:p>
            <a:pPr lvl="1">
              <a:buFont typeface="Wingdings" panose="05000000000000000000" pitchFamily="2" charset="2"/>
              <a:buChar char="v"/>
            </a:pPr>
            <a:r>
              <a:rPr lang="hu-HU" sz="2900" dirty="0" err="1"/>
              <a:t>Average</a:t>
            </a:r>
            <a:r>
              <a:rPr lang="hu-HU" sz="2900" dirty="0"/>
              <a:t> </a:t>
            </a:r>
            <a:r>
              <a:rPr lang="hu-HU" sz="2900" dirty="0" err="1"/>
              <a:t>users</a:t>
            </a:r>
            <a:r>
              <a:rPr lang="hu-HU" sz="2900" dirty="0"/>
              <a:t> </a:t>
            </a:r>
            <a:r>
              <a:rPr lang="en-US" sz="2900" dirty="0"/>
              <a:t>should not be disproportionately restricted in their freedom of expression, even if they approach public debate with malicious intent, and certainly not if they are unaware of the falsity or potential for damage of the news they are spreading (the good faith transmission of government disinformation also falls into this category).</a:t>
            </a:r>
          </a:p>
          <a:p>
            <a:r>
              <a:rPr lang="hu-HU" sz="2900" dirty="0"/>
              <a:t>R</a:t>
            </a:r>
            <a:r>
              <a:rPr lang="en-US" sz="2900" dirty="0" err="1"/>
              <a:t>egulat</a:t>
            </a:r>
            <a:r>
              <a:rPr lang="hu-HU" sz="2900" dirty="0"/>
              <a:t>ing</a:t>
            </a:r>
            <a:r>
              <a:rPr lang="en-US" sz="2900" dirty="0"/>
              <a:t> platforms more strictly, setting out their obligations vis-à-vis content not protected by freedom of expression, not in self- or co-regulatory instruments but in clearly prescribed legal rules.</a:t>
            </a:r>
          </a:p>
          <a:p>
            <a:endParaRPr lang="hu-HU" dirty="0"/>
          </a:p>
        </p:txBody>
      </p:sp>
    </p:spTree>
    <p:extLst>
      <p:ext uri="{BB962C8B-B14F-4D97-AF65-F5344CB8AC3E}">
        <p14:creationId xmlns:p14="http://schemas.microsoft.com/office/powerpoint/2010/main" val="3134587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97BBD21-0613-4C53-9E44-8EDD1D670320}"/>
              </a:ext>
            </a:extLst>
          </p:cNvPr>
          <p:cNvSpPr>
            <a:spLocks noGrp="1"/>
          </p:cNvSpPr>
          <p:nvPr>
            <p:ph type="title"/>
          </p:nvPr>
        </p:nvSpPr>
        <p:spPr>
          <a:xfrm>
            <a:off x="293615" y="365125"/>
            <a:ext cx="11551639" cy="1325563"/>
          </a:xfrm>
        </p:spPr>
        <p:txBody>
          <a:bodyPr/>
          <a:lstStyle/>
          <a:p>
            <a:r>
              <a:rPr lang="hu-HU" dirty="0" err="1">
                <a:solidFill>
                  <a:prstClr val="black"/>
                </a:solidFill>
              </a:rPr>
              <a:t>On</a:t>
            </a:r>
            <a:r>
              <a:rPr lang="hu-HU" dirty="0">
                <a:solidFill>
                  <a:prstClr val="black"/>
                </a:solidFill>
              </a:rPr>
              <a:t> </a:t>
            </a:r>
            <a:r>
              <a:rPr lang="hu-HU" dirty="0" err="1">
                <a:solidFill>
                  <a:prstClr val="black"/>
                </a:solidFill>
              </a:rPr>
              <a:t>the</a:t>
            </a:r>
            <a:r>
              <a:rPr lang="hu-HU" dirty="0">
                <a:solidFill>
                  <a:prstClr val="black"/>
                </a:solidFill>
              </a:rPr>
              <a:t> </a:t>
            </a:r>
            <a:r>
              <a:rPr lang="hu-HU" dirty="0" err="1">
                <a:solidFill>
                  <a:prstClr val="black"/>
                </a:solidFill>
              </a:rPr>
              <a:t>possible</a:t>
            </a:r>
            <a:r>
              <a:rPr lang="hu-HU" dirty="0">
                <a:solidFill>
                  <a:prstClr val="black"/>
                </a:solidFill>
              </a:rPr>
              <a:t> </a:t>
            </a:r>
            <a:r>
              <a:rPr lang="hu-HU" dirty="0" err="1">
                <a:solidFill>
                  <a:prstClr val="black"/>
                </a:solidFill>
              </a:rPr>
              <a:t>future</a:t>
            </a:r>
            <a:r>
              <a:rPr lang="hu-HU" dirty="0">
                <a:solidFill>
                  <a:prstClr val="black"/>
                </a:solidFill>
              </a:rPr>
              <a:t> </a:t>
            </a:r>
            <a:r>
              <a:rPr lang="hu-HU" dirty="0" err="1">
                <a:solidFill>
                  <a:prstClr val="black"/>
                </a:solidFill>
              </a:rPr>
              <a:t>solutions</a:t>
            </a:r>
            <a:r>
              <a:rPr lang="hu-HU" dirty="0">
                <a:solidFill>
                  <a:prstClr val="black"/>
                </a:solidFill>
              </a:rPr>
              <a:t> (2)</a:t>
            </a:r>
            <a:endParaRPr lang="hu-HU" dirty="0"/>
          </a:p>
        </p:txBody>
      </p:sp>
      <p:sp>
        <p:nvSpPr>
          <p:cNvPr id="3" name="Tartalom helye 2">
            <a:extLst>
              <a:ext uri="{FF2B5EF4-FFF2-40B4-BE49-F238E27FC236}">
                <a16:creationId xmlns:a16="http://schemas.microsoft.com/office/drawing/2014/main" id="{C3AB0076-DB7B-42F5-A102-5B7EA07AC27A}"/>
              </a:ext>
            </a:extLst>
          </p:cNvPr>
          <p:cNvSpPr>
            <a:spLocks noGrp="1"/>
          </p:cNvSpPr>
          <p:nvPr>
            <p:ph idx="1"/>
          </p:nvPr>
        </p:nvSpPr>
        <p:spPr/>
        <p:txBody>
          <a:bodyPr/>
          <a:lstStyle/>
          <a:p>
            <a:pPr lvl="0"/>
            <a:r>
              <a:rPr lang="en-US" sz="2000" dirty="0">
                <a:solidFill>
                  <a:prstClr val="black"/>
                </a:solidFill>
              </a:rPr>
              <a:t>Users need to be led out of the filter bubble imposed on them by the platforms</a:t>
            </a:r>
            <a:endParaRPr lang="hu-HU" sz="2000" dirty="0">
              <a:solidFill>
                <a:prstClr val="black"/>
              </a:solidFill>
            </a:endParaRPr>
          </a:p>
          <a:p>
            <a:pPr lvl="1">
              <a:buFont typeface="Wingdings" panose="05000000000000000000" pitchFamily="2" charset="2"/>
              <a:buChar char="v"/>
            </a:pPr>
            <a:r>
              <a:rPr lang="hu-HU" sz="2000" dirty="0" err="1">
                <a:solidFill>
                  <a:prstClr val="black"/>
                </a:solidFill>
              </a:rPr>
              <a:t>This</a:t>
            </a:r>
            <a:r>
              <a:rPr lang="en-US" sz="2000" dirty="0">
                <a:solidFill>
                  <a:prstClr val="black"/>
                </a:solidFill>
              </a:rPr>
              <a:t> would fundamentally affect the business model of the platforms. </a:t>
            </a:r>
          </a:p>
          <a:p>
            <a:pPr lvl="1">
              <a:buFont typeface="Wingdings" panose="05000000000000000000" pitchFamily="2" charset="2"/>
              <a:buChar char="v"/>
            </a:pPr>
            <a:r>
              <a:rPr lang="hu-HU" sz="2000" dirty="0">
                <a:solidFill>
                  <a:prstClr val="black"/>
                </a:solidFill>
              </a:rPr>
              <a:t>M</a:t>
            </a:r>
            <a:r>
              <a:rPr lang="en-US" sz="2000" dirty="0" err="1">
                <a:solidFill>
                  <a:prstClr val="black"/>
                </a:solidFill>
              </a:rPr>
              <a:t>aking</a:t>
            </a:r>
            <a:r>
              <a:rPr lang="en-US" sz="2000" dirty="0">
                <a:solidFill>
                  <a:prstClr val="black"/>
                </a:solidFill>
              </a:rPr>
              <a:t> the transmission of opinions on public affairs to users mandatory, or providing easy access to divergent, dissenting views on specific issues, while maintaining the choice for users who do not wish to hear them. </a:t>
            </a:r>
            <a:endParaRPr lang="hu-HU" sz="2000" dirty="0">
              <a:solidFill>
                <a:prstClr val="black"/>
              </a:solidFill>
            </a:endParaRPr>
          </a:p>
          <a:p>
            <a:pPr lvl="1">
              <a:buFont typeface="Wingdings" panose="05000000000000000000" pitchFamily="2" charset="2"/>
              <a:buChar char="v"/>
            </a:pPr>
            <a:r>
              <a:rPr lang="hu-HU" sz="2000" dirty="0" smtClean="0">
                <a:solidFill>
                  <a:prstClr val="black"/>
                </a:solidFill>
              </a:rPr>
              <a:t>T</a:t>
            </a:r>
            <a:r>
              <a:rPr lang="en-US" sz="2000" dirty="0" smtClean="0">
                <a:solidFill>
                  <a:prstClr val="black"/>
                </a:solidFill>
              </a:rPr>
              <a:t>he </a:t>
            </a:r>
            <a:r>
              <a:rPr lang="en-US" sz="2000" dirty="0">
                <a:solidFill>
                  <a:prstClr val="black"/>
                </a:solidFill>
              </a:rPr>
              <a:t>right of </a:t>
            </a:r>
            <a:r>
              <a:rPr lang="en-US" sz="2000" dirty="0" smtClean="0">
                <a:solidFill>
                  <a:prstClr val="black"/>
                </a:solidFill>
              </a:rPr>
              <a:t>reply. </a:t>
            </a:r>
            <a:endParaRPr lang="en-US" sz="2000" dirty="0">
              <a:solidFill>
                <a:prstClr val="black"/>
              </a:solidFill>
            </a:endParaRPr>
          </a:p>
          <a:p>
            <a:pPr lvl="0"/>
            <a:r>
              <a:rPr lang="hu-HU" sz="2000" dirty="0">
                <a:solidFill>
                  <a:prstClr val="black"/>
                </a:solidFill>
              </a:rPr>
              <a:t>The </a:t>
            </a:r>
            <a:r>
              <a:rPr lang="en-US" sz="2000" dirty="0">
                <a:solidFill>
                  <a:prstClr val="black"/>
                </a:solidFill>
              </a:rPr>
              <a:t>‘outsourcing’ of decisions by putting them in the hands of private companies needs to be avoided. Member states and the EU must continue to play a leading role in shaping the rules. </a:t>
            </a:r>
          </a:p>
          <a:p>
            <a:endParaRPr lang="hu-HU" dirty="0"/>
          </a:p>
        </p:txBody>
      </p:sp>
    </p:spTree>
    <p:extLst>
      <p:ext uri="{BB962C8B-B14F-4D97-AF65-F5344CB8AC3E}">
        <p14:creationId xmlns:p14="http://schemas.microsoft.com/office/powerpoint/2010/main" val="1295185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DFB524A-08F8-4C32-A89B-7BAA1B070AC5}"/>
              </a:ext>
            </a:extLst>
          </p:cNvPr>
          <p:cNvSpPr>
            <a:spLocks noGrp="1"/>
          </p:cNvSpPr>
          <p:nvPr>
            <p:ph type="title"/>
          </p:nvPr>
        </p:nvSpPr>
        <p:spPr/>
        <p:txBody>
          <a:bodyPr>
            <a:normAutofit fontScale="90000"/>
          </a:bodyPr>
          <a:lstStyle/>
          <a:p>
            <a:r>
              <a:rPr lang="en-GB" sz="4000" dirty="0"/>
              <a:t>The Legitimate Restrictions on Untruthful or Misleading Speech</a:t>
            </a:r>
            <a:r>
              <a:rPr lang="hu-HU" sz="4000" dirty="0"/>
              <a:t> in Europe</a:t>
            </a:r>
          </a:p>
        </p:txBody>
      </p:sp>
      <p:sp>
        <p:nvSpPr>
          <p:cNvPr id="3" name="Tartalom helye 2">
            <a:extLst>
              <a:ext uri="{FF2B5EF4-FFF2-40B4-BE49-F238E27FC236}">
                <a16:creationId xmlns:a16="http://schemas.microsoft.com/office/drawing/2014/main" id="{F42A4A8C-AEEA-4F8D-88B2-3004B1D6DC3E}"/>
              </a:ext>
            </a:extLst>
          </p:cNvPr>
          <p:cNvSpPr>
            <a:spLocks noGrp="1"/>
          </p:cNvSpPr>
          <p:nvPr>
            <p:ph idx="1"/>
          </p:nvPr>
        </p:nvSpPr>
        <p:spPr/>
        <p:txBody>
          <a:bodyPr/>
          <a:lstStyle/>
          <a:p>
            <a:pPr lvl="0"/>
            <a:r>
              <a:rPr lang="en-GB" sz="2400" dirty="0"/>
              <a:t>defamation law and the protection of reputation and </a:t>
            </a:r>
            <a:r>
              <a:rPr lang="en-GB" sz="2400" dirty="0" err="1"/>
              <a:t>honor</a:t>
            </a:r>
            <a:endParaRPr lang="hu-HU" sz="2400" dirty="0"/>
          </a:p>
          <a:p>
            <a:pPr lvl="0"/>
            <a:r>
              <a:rPr lang="en-GB" sz="2400" dirty="0"/>
              <a:t>prohibition on the denial of crimes against humanity, war crimes and genocides</a:t>
            </a:r>
            <a:endParaRPr lang="hu-HU" sz="2400" dirty="0"/>
          </a:p>
          <a:p>
            <a:pPr lvl="0"/>
            <a:r>
              <a:rPr lang="en-GB" sz="2400" dirty="0"/>
              <a:t>false statements made during election campaigns</a:t>
            </a:r>
            <a:endParaRPr lang="hu-HU" sz="2400" dirty="0"/>
          </a:p>
          <a:p>
            <a:pPr lvl="0"/>
            <a:r>
              <a:rPr lang="en-GB" sz="2400" dirty="0"/>
              <a:t>commercial communication can be regulated in order to protect consumers from false (misleading) statements</a:t>
            </a:r>
            <a:endParaRPr lang="hu-HU" sz="2400" dirty="0"/>
          </a:p>
          <a:p>
            <a:pPr lvl="0"/>
            <a:r>
              <a:rPr lang="hu-HU" sz="2400" dirty="0" err="1"/>
              <a:t>Scare-mongering</a:t>
            </a:r>
            <a:r>
              <a:rPr lang="hu-HU" sz="2400" dirty="0"/>
              <a:t> (</a:t>
            </a:r>
            <a:r>
              <a:rPr lang="hu-HU" sz="2400" dirty="0" err="1"/>
              <a:t>causing</a:t>
            </a:r>
            <a:r>
              <a:rPr lang="hu-HU" sz="2400" dirty="0"/>
              <a:t> </a:t>
            </a:r>
            <a:r>
              <a:rPr lang="hu-HU" sz="2400" dirty="0" err="1"/>
              <a:t>harm</a:t>
            </a:r>
            <a:r>
              <a:rPr lang="hu-HU" sz="2400" dirty="0"/>
              <a:t> </a:t>
            </a:r>
            <a:r>
              <a:rPr lang="hu-HU" sz="2400" dirty="0" err="1"/>
              <a:t>to</a:t>
            </a:r>
            <a:r>
              <a:rPr lang="hu-HU" sz="2400" dirty="0"/>
              <a:t> </a:t>
            </a:r>
            <a:r>
              <a:rPr lang="hu-HU" sz="2400" dirty="0" err="1"/>
              <a:t>the</a:t>
            </a:r>
            <a:r>
              <a:rPr lang="hu-HU" sz="2400" dirty="0"/>
              <a:t> </a:t>
            </a:r>
            <a:r>
              <a:rPr lang="hu-HU" sz="2400" dirty="0" err="1"/>
              <a:t>public</a:t>
            </a:r>
            <a:r>
              <a:rPr lang="hu-HU" sz="2400" dirty="0"/>
              <a:t> </a:t>
            </a:r>
            <a:r>
              <a:rPr lang="hu-HU" sz="2400" dirty="0" err="1"/>
              <a:t>order</a:t>
            </a:r>
            <a:r>
              <a:rPr lang="hu-HU" sz="2400" dirty="0"/>
              <a:t> </a:t>
            </a:r>
            <a:r>
              <a:rPr lang="hu-HU" sz="2400" dirty="0" err="1"/>
              <a:t>by</a:t>
            </a:r>
            <a:r>
              <a:rPr lang="hu-HU" sz="2400" dirty="0"/>
              <a:t> </a:t>
            </a:r>
            <a:r>
              <a:rPr lang="en-US" sz="2400" dirty="0"/>
              <a:t>deliberately spreading </a:t>
            </a:r>
            <a:r>
              <a:rPr lang="hu-HU" sz="2400" dirty="0" err="1"/>
              <a:t>false</a:t>
            </a:r>
            <a:r>
              <a:rPr lang="hu-HU" sz="2400" dirty="0"/>
              <a:t> </a:t>
            </a:r>
            <a:r>
              <a:rPr lang="hu-HU" sz="2400" dirty="0" err="1"/>
              <a:t>information</a:t>
            </a:r>
            <a:r>
              <a:rPr lang="hu-HU" sz="2400" dirty="0"/>
              <a:t>)</a:t>
            </a:r>
          </a:p>
          <a:p>
            <a:endParaRPr lang="hu-HU" dirty="0"/>
          </a:p>
        </p:txBody>
      </p:sp>
    </p:spTree>
    <p:extLst>
      <p:ext uri="{BB962C8B-B14F-4D97-AF65-F5344CB8AC3E}">
        <p14:creationId xmlns:p14="http://schemas.microsoft.com/office/powerpoint/2010/main" val="273416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22E5822-F19A-4608-89AE-F4A3B697C247}"/>
              </a:ext>
            </a:extLst>
          </p:cNvPr>
          <p:cNvSpPr>
            <a:spLocks noGrp="1"/>
          </p:cNvSpPr>
          <p:nvPr>
            <p:ph type="title"/>
          </p:nvPr>
        </p:nvSpPr>
        <p:spPr/>
        <p:txBody>
          <a:bodyPr>
            <a:normAutofit/>
          </a:bodyPr>
          <a:lstStyle/>
          <a:p>
            <a:r>
              <a:rPr lang="hu-HU" sz="4000" dirty="0" err="1"/>
              <a:t>Disinformation</a:t>
            </a:r>
            <a:r>
              <a:rPr lang="hu-HU" sz="4000" dirty="0"/>
              <a:t> &amp; </a:t>
            </a:r>
            <a:r>
              <a:rPr lang="en-GB" sz="4000" dirty="0"/>
              <a:t>Media Regulation</a:t>
            </a:r>
            <a:endParaRPr lang="hu-HU" sz="4000" dirty="0"/>
          </a:p>
        </p:txBody>
      </p:sp>
      <p:sp>
        <p:nvSpPr>
          <p:cNvPr id="3" name="Tartalom helye 2">
            <a:extLst>
              <a:ext uri="{FF2B5EF4-FFF2-40B4-BE49-F238E27FC236}">
                <a16:creationId xmlns:a16="http://schemas.microsoft.com/office/drawing/2014/main" id="{FB5953CA-B568-45F7-B860-45A36B68A565}"/>
              </a:ext>
            </a:extLst>
          </p:cNvPr>
          <p:cNvSpPr>
            <a:spLocks noGrp="1"/>
          </p:cNvSpPr>
          <p:nvPr>
            <p:ph idx="1"/>
          </p:nvPr>
        </p:nvSpPr>
        <p:spPr/>
        <p:txBody>
          <a:bodyPr/>
          <a:lstStyle/>
          <a:p>
            <a:pPr lvl="0"/>
            <a:r>
              <a:rPr lang="hu-HU" sz="2400" dirty="0" err="1"/>
              <a:t>Provisions</a:t>
            </a:r>
            <a:r>
              <a:rPr lang="hu-HU" sz="2400" dirty="0"/>
              <a:t> </a:t>
            </a:r>
            <a:r>
              <a:rPr lang="hu-HU" sz="2400" dirty="0" err="1"/>
              <a:t>on</a:t>
            </a:r>
            <a:r>
              <a:rPr lang="hu-HU" sz="2400" dirty="0"/>
              <a:t> </a:t>
            </a:r>
            <a:r>
              <a:rPr lang="hu-HU" sz="2400" dirty="0" err="1"/>
              <a:t>hate</a:t>
            </a:r>
            <a:r>
              <a:rPr lang="hu-HU" sz="2400" dirty="0"/>
              <a:t> </a:t>
            </a:r>
            <a:r>
              <a:rPr lang="hu-HU" sz="2400" dirty="0" err="1"/>
              <a:t>speech</a:t>
            </a:r>
            <a:r>
              <a:rPr lang="hu-HU" sz="2400" dirty="0"/>
              <a:t> </a:t>
            </a:r>
          </a:p>
          <a:p>
            <a:pPr lvl="0"/>
            <a:r>
              <a:rPr lang="en-GB" sz="2400" dirty="0"/>
              <a:t>The right of reply</a:t>
            </a:r>
            <a:endParaRPr lang="hu-HU" sz="2400" dirty="0"/>
          </a:p>
          <a:p>
            <a:pPr lvl="0"/>
            <a:r>
              <a:rPr lang="en-GB" sz="2400" dirty="0"/>
              <a:t>Due impartiality of news programmes</a:t>
            </a:r>
            <a:endParaRPr lang="hu-HU" sz="2400" dirty="0"/>
          </a:p>
          <a:p>
            <a:pPr lvl="1">
              <a:buFont typeface="Wingdings" panose="05000000000000000000" pitchFamily="2" charset="2"/>
              <a:buChar char="v"/>
            </a:pPr>
            <a:r>
              <a:rPr lang="en-GB" dirty="0"/>
              <a:t>In the UK, the media regulator Ofcom opened 27 investigations against RT. Taking into account a series of breaches by RT of the British broadcasting legislation concerning the due impartiality and accuracy rules, Ofcom revoked these licenses.</a:t>
            </a:r>
            <a:endParaRPr lang="hu-HU" dirty="0"/>
          </a:p>
          <a:p>
            <a:endParaRPr lang="hu-HU" dirty="0"/>
          </a:p>
        </p:txBody>
      </p:sp>
    </p:spTree>
    <p:extLst>
      <p:ext uri="{BB962C8B-B14F-4D97-AF65-F5344CB8AC3E}">
        <p14:creationId xmlns:p14="http://schemas.microsoft.com/office/powerpoint/2010/main" val="232917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B5208E7-FC4C-4615-BCCB-F5ADC8A51985}"/>
              </a:ext>
            </a:extLst>
          </p:cNvPr>
          <p:cNvSpPr>
            <a:spLocks noGrp="1"/>
          </p:cNvSpPr>
          <p:nvPr>
            <p:ph type="title"/>
          </p:nvPr>
        </p:nvSpPr>
        <p:spPr/>
        <p:txBody>
          <a:bodyPr>
            <a:normAutofit fontScale="90000"/>
          </a:bodyPr>
          <a:lstStyle/>
          <a:p>
            <a:r>
              <a:rPr lang="hu-HU" dirty="0"/>
              <a:t/>
            </a:r>
            <a:br>
              <a:rPr lang="hu-HU" dirty="0"/>
            </a:br>
            <a:r>
              <a:rPr lang="hu-HU" dirty="0"/>
              <a:t/>
            </a:r>
            <a:br>
              <a:rPr lang="hu-HU" dirty="0"/>
            </a:br>
            <a:r>
              <a:rPr lang="en-GB" dirty="0"/>
              <a:t>The Regulation of Online Platforms</a:t>
            </a:r>
            <a:r>
              <a:rPr lang="hu-HU" dirty="0"/>
              <a:t/>
            </a:r>
            <a:br>
              <a:rPr lang="hu-HU" dirty="0"/>
            </a:br>
            <a:r>
              <a:rPr lang="hu-HU" dirty="0"/>
              <a:t/>
            </a:r>
            <a:br>
              <a:rPr lang="hu-HU" dirty="0"/>
            </a:br>
            <a:endParaRPr lang="hu-HU" dirty="0"/>
          </a:p>
        </p:txBody>
      </p:sp>
      <p:sp>
        <p:nvSpPr>
          <p:cNvPr id="3" name="Tartalom helye 2">
            <a:extLst>
              <a:ext uri="{FF2B5EF4-FFF2-40B4-BE49-F238E27FC236}">
                <a16:creationId xmlns:a16="http://schemas.microsoft.com/office/drawing/2014/main" id="{3AD4E2A7-9FA6-4AB3-B131-987D927AEDE8}"/>
              </a:ext>
            </a:extLst>
          </p:cNvPr>
          <p:cNvSpPr>
            <a:spLocks noGrp="1"/>
          </p:cNvSpPr>
          <p:nvPr>
            <p:ph idx="1"/>
          </p:nvPr>
        </p:nvSpPr>
        <p:spPr/>
        <p:txBody>
          <a:bodyPr/>
          <a:lstStyle/>
          <a:p>
            <a:pPr lvl="0"/>
            <a:r>
              <a:rPr lang="en-GB" sz="2400" dirty="0"/>
              <a:t>EU: notice-and-takedown system</a:t>
            </a:r>
            <a:r>
              <a:rPr lang="hu-HU" sz="2400" dirty="0"/>
              <a:t> (</a:t>
            </a:r>
            <a:r>
              <a:rPr lang="hu-HU" sz="2400" dirty="0" err="1"/>
              <a:t>Directive</a:t>
            </a:r>
            <a:r>
              <a:rPr lang="hu-HU" sz="2400" dirty="0"/>
              <a:t> &amp; DSA)</a:t>
            </a:r>
          </a:p>
          <a:p>
            <a:pPr lvl="0"/>
            <a:r>
              <a:rPr lang="en-GB" sz="2400" dirty="0"/>
              <a:t>Recommendations regarding dis- and misinformation (2018-</a:t>
            </a:r>
            <a:r>
              <a:rPr lang="hu-HU" sz="2400" dirty="0"/>
              <a:t>2022</a:t>
            </a:r>
            <a:r>
              <a:rPr lang="en-GB" sz="2400" dirty="0"/>
              <a:t>)</a:t>
            </a:r>
            <a:endParaRPr lang="hu-HU" sz="2400" dirty="0"/>
          </a:p>
          <a:p>
            <a:pPr lvl="0"/>
            <a:r>
              <a:rPr lang="en-GB" sz="2400" dirty="0"/>
              <a:t>Code of Practice on Disinformation (2018, 2022) </a:t>
            </a:r>
            <a:endParaRPr lang="hu-HU" sz="2400" dirty="0"/>
          </a:p>
        </p:txBody>
      </p:sp>
    </p:spTree>
    <p:extLst>
      <p:ext uri="{BB962C8B-B14F-4D97-AF65-F5344CB8AC3E}">
        <p14:creationId xmlns:p14="http://schemas.microsoft.com/office/powerpoint/2010/main" val="3202640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B79A6DE-D070-4EE2-A289-FAD874D49C47}"/>
              </a:ext>
            </a:extLst>
          </p:cNvPr>
          <p:cNvSpPr>
            <a:spLocks noGrp="1"/>
          </p:cNvSpPr>
          <p:nvPr>
            <p:ph type="title"/>
          </p:nvPr>
        </p:nvSpPr>
        <p:spPr/>
        <p:txBody>
          <a:bodyPr>
            <a:normAutofit/>
          </a:bodyPr>
          <a:lstStyle/>
          <a:p>
            <a:r>
              <a:rPr lang="en-GB" sz="4000" dirty="0"/>
              <a:t>The Strengthened Code of Practice on Disinformation</a:t>
            </a:r>
            <a:endParaRPr lang="hu-HU" sz="4000" dirty="0"/>
          </a:p>
        </p:txBody>
      </p:sp>
      <p:sp>
        <p:nvSpPr>
          <p:cNvPr id="3" name="Tartalom helye 2">
            <a:extLst>
              <a:ext uri="{FF2B5EF4-FFF2-40B4-BE49-F238E27FC236}">
                <a16:creationId xmlns:a16="http://schemas.microsoft.com/office/drawing/2014/main" id="{ACE5E5C1-20C4-464A-A1F0-F10D6954BB3F}"/>
              </a:ext>
            </a:extLst>
          </p:cNvPr>
          <p:cNvSpPr>
            <a:spLocks noGrp="1"/>
          </p:cNvSpPr>
          <p:nvPr>
            <p:ph idx="1"/>
          </p:nvPr>
        </p:nvSpPr>
        <p:spPr>
          <a:xfrm>
            <a:off x="838200" y="1825624"/>
            <a:ext cx="10515600" cy="4877179"/>
          </a:xfrm>
        </p:spPr>
        <p:txBody>
          <a:bodyPr>
            <a:normAutofit fontScale="92500" lnSpcReduction="20000"/>
          </a:bodyPr>
          <a:lstStyle/>
          <a:p>
            <a:pPr marL="0" indent="0">
              <a:buNone/>
            </a:pPr>
            <a:r>
              <a:rPr lang="en-GB" dirty="0"/>
              <a:t>The 2022 Code includes 44 commitments and 128 concrete measures in the areas of:</a:t>
            </a:r>
            <a:endParaRPr lang="hu-HU" dirty="0"/>
          </a:p>
          <a:p>
            <a:pPr lvl="1"/>
            <a:r>
              <a:rPr lang="en-GB" dirty="0"/>
              <a:t>demonetization (reducing financial incentives for the disseminators of disinformation), </a:t>
            </a:r>
            <a:endParaRPr lang="hu-HU" dirty="0"/>
          </a:p>
          <a:p>
            <a:pPr lvl="1"/>
            <a:r>
              <a:rPr lang="en-GB" dirty="0"/>
              <a:t>transparency of political advertising (provisions to allow users to better identify political ads through better labelling), </a:t>
            </a:r>
            <a:endParaRPr lang="hu-HU" dirty="0"/>
          </a:p>
          <a:p>
            <a:pPr lvl="1"/>
            <a:r>
              <a:rPr lang="en-GB" dirty="0"/>
              <a:t>ensuring the integrity of services (steps against manipulative </a:t>
            </a:r>
            <a:r>
              <a:rPr lang="en-GB" dirty="0" err="1"/>
              <a:t>behavior</a:t>
            </a:r>
            <a:r>
              <a:rPr lang="en-GB" dirty="0"/>
              <a:t> such as the use of spam or disinformation), </a:t>
            </a:r>
            <a:endParaRPr lang="hu-HU" dirty="0"/>
          </a:p>
          <a:p>
            <a:pPr lvl="1"/>
            <a:r>
              <a:rPr lang="en-GB" dirty="0"/>
              <a:t>the protection of the integrity of services (e.g., measures to curb manipulative actions such as fake accounts, bot-driven amplification, impersonation and malicious deep spoofing), </a:t>
            </a:r>
            <a:endParaRPr lang="hu-HU" dirty="0"/>
          </a:p>
          <a:p>
            <a:pPr lvl="1"/>
            <a:r>
              <a:rPr lang="en-GB" dirty="0"/>
              <a:t>empowering users through media literacy initiatives, </a:t>
            </a:r>
            <a:endParaRPr lang="hu-HU" dirty="0"/>
          </a:p>
          <a:p>
            <a:pPr lvl="1"/>
            <a:r>
              <a:rPr lang="en-GB" dirty="0"/>
              <a:t>ensuring greater transparency for platforms’ recommendation systems, </a:t>
            </a:r>
            <a:endParaRPr lang="hu-HU" dirty="0"/>
          </a:p>
          <a:p>
            <a:pPr lvl="1"/>
            <a:r>
              <a:rPr lang="en-GB" dirty="0"/>
              <a:t>supporting research into disinformation, </a:t>
            </a:r>
            <a:endParaRPr lang="hu-HU" dirty="0"/>
          </a:p>
          <a:p>
            <a:pPr lvl="1"/>
            <a:r>
              <a:rPr lang="en-GB" dirty="0"/>
              <a:t>strengthening the fact-checking community.</a:t>
            </a:r>
            <a:endParaRPr lang="hu-HU" dirty="0"/>
          </a:p>
        </p:txBody>
      </p:sp>
    </p:spTree>
    <p:extLst>
      <p:ext uri="{BB962C8B-B14F-4D97-AF65-F5344CB8AC3E}">
        <p14:creationId xmlns:p14="http://schemas.microsoft.com/office/powerpoint/2010/main" val="1841648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FE6517E-91B9-48CA-80AA-73100276A395}"/>
              </a:ext>
            </a:extLst>
          </p:cNvPr>
          <p:cNvSpPr>
            <a:spLocks noGrp="1"/>
          </p:cNvSpPr>
          <p:nvPr>
            <p:ph type="title"/>
          </p:nvPr>
        </p:nvSpPr>
        <p:spPr/>
        <p:txBody>
          <a:bodyPr>
            <a:normAutofit fontScale="90000"/>
          </a:bodyPr>
          <a:lstStyle/>
          <a:p>
            <a:r>
              <a:rPr lang="en-GB" sz="4000" dirty="0">
                <a:solidFill>
                  <a:prstClr val="black"/>
                </a:solidFill>
              </a:rPr>
              <a:t>The Strengthened Code of Practice on Disinformation</a:t>
            </a:r>
            <a:r>
              <a:rPr lang="hu-HU" sz="4000" dirty="0">
                <a:solidFill>
                  <a:prstClr val="black"/>
                </a:solidFill>
              </a:rPr>
              <a:t> – </a:t>
            </a:r>
            <a:r>
              <a:rPr lang="hu-HU" sz="4000" dirty="0" err="1">
                <a:solidFill>
                  <a:prstClr val="black"/>
                </a:solidFill>
              </a:rPr>
              <a:t>first</a:t>
            </a:r>
            <a:r>
              <a:rPr lang="hu-HU" sz="4000" dirty="0">
                <a:solidFill>
                  <a:prstClr val="black"/>
                </a:solidFill>
              </a:rPr>
              <a:t> </a:t>
            </a:r>
            <a:r>
              <a:rPr lang="hu-HU" sz="4000" dirty="0" err="1">
                <a:solidFill>
                  <a:prstClr val="black"/>
                </a:solidFill>
              </a:rPr>
              <a:t>experiences</a:t>
            </a:r>
            <a:endParaRPr lang="hu-HU" dirty="0"/>
          </a:p>
        </p:txBody>
      </p:sp>
      <p:sp>
        <p:nvSpPr>
          <p:cNvPr id="3" name="Tartalom helye 2">
            <a:extLst>
              <a:ext uri="{FF2B5EF4-FFF2-40B4-BE49-F238E27FC236}">
                <a16:creationId xmlns:a16="http://schemas.microsoft.com/office/drawing/2014/main" id="{9A98D8C3-F6C8-4732-8DC3-9130E5E8704B}"/>
              </a:ext>
            </a:extLst>
          </p:cNvPr>
          <p:cNvSpPr>
            <a:spLocks noGrp="1"/>
          </p:cNvSpPr>
          <p:nvPr>
            <p:ph idx="1"/>
          </p:nvPr>
        </p:nvSpPr>
        <p:spPr/>
        <p:txBody>
          <a:bodyPr/>
          <a:lstStyle/>
          <a:p>
            <a:r>
              <a:rPr lang="en-US" dirty="0"/>
              <a:t>The first baseline reports on the implementation of the Code were published in February </a:t>
            </a:r>
            <a:r>
              <a:rPr lang="en-US" dirty="0" smtClean="0"/>
              <a:t>2023</a:t>
            </a:r>
            <a:endParaRPr lang="hu-HU" dirty="0"/>
          </a:p>
          <a:p>
            <a:pPr lvl="1">
              <a:buFont typeface="Wingdings" panose="05000000000000000000" pitchFamily="2" charset="2"/>
              <a:buChar char="v"/>
            </a:pPr>
            <a:r>
              <a:rPr lang="en-US" dirty="0"/>
              <a:t>Google deprived disseminators of disinformation of 13 million Euro in advertising revenue in the third quarter of 2022</a:t>
            </a:r>
            <a:endParaRPr lang="hu-HU" dirty="0"/>
          </a:p>
          <a:p>
            <a:pPr lvl="1">
              <a:buFont typeface="Wingdings" panose="05000000000000000000" pitchFamily="2" charset="2"/>
              <a:buChar char="v"/>
            </a:pPr>
            <a:r>
              <a:rPr lang="en-US" dirty="0" err="1"/>
              <a:t>TikTok</a:t>
            </a:r>
            <a:r>
              <a:rPr lang="en-US" dirty="0"/>
              <a:t> removed 800,000 fake user accounts, followed by a total of 18 million users during the same period </a:t>
            </a:r>
            <a:endParaRPr lang="hu-HU" dirty="0"/>
          </a:p>
          <a:p>
            <a:pPr lvl="1">
              <a:buFont typeface="Wingdings" panose="05000000000000000000" pitchFamily="2" charset="2"/>
              <a:buChar char="v"/>
            </a:pPr>
            <a:r>
              <a:rPr lang="hu-HU" dirty="0"/>
              <a:t>O</a:t>
            </a:r>
            <a:r>
              <a:rPr lang="en-US" dirty="0"/>
              <a:t>n Facebook, 28 million fact-checking tags were added to different </a:t>
            </a:r>
            <a:r>
              <a:rPr lang="en-US" dirty="0" smtClean="0"/>
              <a:t>posts</a:t>
            </a:r>
            <a:endParaRPr lang="hu-HU" dirty="0"/>
          </a:p>
        </p:txBody>
      </p:sp>
    </p:spTree>
    <p:extLst>
      <p:ext uri="{BB962C8B-B14F-4D97-AF65-F5344CB8AC3E}">
        <p14:creationId xmlns:p14="http://schemas.microsoft.com/office/powerpoint/2010/main" val="910961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816A85D-016D-4696-BC48-3BF396E87A73}"/>
              </a:ext>
            </a:extLst>
          </p:cNvPr>
          <p:cNvSpPr>
            <a:spLocks noGrp="1"/>
          </p:cNvSpPr>
          <p:nvPr>
            <p:ph type="title"/>
          </p:nvPr>
        </p:nvSpPr>
        <p:spPr>
          <a:xfrm>
            <a:off x="385894" y="365125"/>
            <a:ext cx="10967906" cy="1325563"/>
          </a:xfrm>
        </p:spPr>
        <p:txBody>
          <a:bodyPr>
            <a:normAutofit/>
          </a:bodyPr>
          <a:lstStyle/>
          <a:p>
            <a:r>
              <a:rPr lang="en-GB" sz="4000" dirty="0"/>
              <a:t>The Digital Services Act</a:t>
            </a:r>
            <a:r>
              <a:rPr lang="hu-HU" sz="4000" dirty="0"/>
              <a:t> of </a:t>
            </a:r>
            <a:r>
              <a:rPr lang="hu-HU" sz="4000" dirty="0" err="1"/>
              <a:t>the</a:t>
            </a:r>
            <a:r>
              <a:rPr lang="hu-HU" sz="4000" dirty="0"/>
              <a:t> EU</a:t>
            </a:r>
          </a:p>
        </p:txBody>
      </p:sp>
      <p:sp>
        <p:nvSpPr>
          <p:cNvPr id="3" name="Tartalom helye 2">
            <a:extLst>
              <a:ext uri="{FF2B5EF4-FFF2-40B4-BE49-F238E27FC236}">
                <a16:creationId xmlns:a16="http://schemas.microsoft.com/office/drawing/2014/main" id="{7F1C3D74-8925-4440-A00E-BC533753B258}"/>
              </a:ext>
            </a:extLst>
          </p:cNvPr>
          <p:cNvSpPr>
            <a:spLocks noGrp="1"/>
          </p:cNvSpPr>
          <p:nvPr>
            <p:ph idx="1"/>
          </p:nvPr>
        </p:nvSpPr>
        <p:spPr/>
        <p:txBody>
          <a:bodyPr>
            <a:noAutofit/>
          </a:bodyPr>
          <a:lstStyle/>
          <a:p>
            <a:pPr lvl="0"/>
            <a:r>
              <a:rPr lang="en-GB" sz="2400" dirty="0"/>
              <a:t>The DSA seeks to protect users’ freedom of expression. </a:t>
            </a:r>
            <a:endParaRPr lang="hu-HU" sz="2400" dirty="0" smtClean="0"/>
          </a:p>
          <a:p>
            <a:pPr lvl="0"/>
            <a:r>
              <a:rPr lang="en-GB" sz="2400" dirty="0" smtClean="0"/>
              <a:t>It </a:t>
            </a:r>
            <a:r>
              <a:rPr lang="en-GB" sz="2400" dirty="0"/>
              <a:t>requires users to be informed of the content removed by platforms and gives them the possibility to have recourse to dispute resolution mechanisms in their own country, as well as to the competent authorities or courts if the platform has infringed the provisions of the </a:t>
            </a:r>
            <a:r>
              <a:rPr lang="en-GB" sz="2400" dirty="0" smtClean="0"/>
              <a:t>DSA</a:t>
            </a:r>
            <a:endParaRPr lang="hu-HU" sz="2400" dirty="0" smtClean="0"/>
          </a:p>
          <a:p>
            <a:pPr lvl="0"/>
            <a:r>
              <a:rPr lang="hu-HU" sz="2400" dirty="0" err="1" smtClean="0"/>
              <a:t>These</a:t>
            </a:r>
            <a:r>
              <a:rPr lang="en-GB" sz="2400" dirty="0" smtClean="0"/>
              <a:t> </a:t>
            </a:r>
            <a:r>
              <a:rPr lang="en-GB" sz="2400" dirty="0"/>
              <a:t>provisions </a:t>
            </a:r>
            <a:r>
              <a:rPr lang="en-GB" sz="2400" dirty="0" smtClean="0"/>
              <a:t>seek </a:t>
            </a:r>
            <a:r>
              <a:rPr lang="en-GB" sz="2400" dirty="0"/>
              <a:t>to strengthen the position of </a:t>
            </a:r>
            <a:r>
              <a:rPr lang="en-GB" sz="2400" dirty="0" smtClean="0"/>
              <a:t>users by </a:t>
            </a:r>
            <a:r>
              <a:rPr lang="en-GB" sz="2400" dirty="0"/>
              <a:t>providing procedural guarantees </a:t>
            </a:r>
            <a:r>
              <a:rPr lang="en-GB" sz="2400" dirty="0" smtClean="0"/>
              <a:t>(through </a:t>
            </a:r>
            <a:r>
              <a:rPr lang="en-GB" sz="2400" dirty="0"/>
              <a:t>bigger transparency, the obligation to give reasons for a deletion of a content or suspension of an account, the right of independent review). </a:t>
            </a:r>
            <a:endParaRPr lang="hu-HU" sz="2400" dirty="0"/>
          </a:p>
          <a:p>
            <a:pPr lvl="0"/>
            <a:r>
              <a:rPr lang="en-GB" sz="2400" dirty="0"/>
              <a:t>Article 14(4), states that the restrictions in the contractual clauses (Article 14(1)) must take into account freedom of expression and media pluralism</a:t>
            </a:r>
            <a:r>
              <a:rPr lang="hu-HU" sz="2400" dirty="0"/>
              <a:t>.</a:t>
            </a:r>
          </a:p>
        </p:txBody>
      </p:sp>
    </p:spTree>
    <p:extLst>
      <p:ext uri="{BB962C8B-B14F-4D97-AF65-F5344CB8AC3E}">
        <p14:creationId xmlns:p14="http://schemas.microsoft.com/office/powerpoint/2010/main" val="2881895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612AF71-A02D-4294-931F-A2D1D57E7E6C}"/>
              </a:ext>
            </a:extLst>
          </p:cNvPr>
          <p:cNvSpPr>
            <a:spLocks noGrp="1"/>
          </p:cNvSpPr>
          <p:nvPr>
            <p:ph type="title"/>
          </p:nvPr>
        </p:nvSpPr>
        <p:spPr/>
        <p:txBody>
          <a:bodyPr/>
          <a:lstStyle/>
          <a:p>
            <a:r>
              <a:rPr lang="en-AU" dirty="0"/>
              <a:t>Criticism of the EU’s approach to combatting disinformation</a:t>
            </a:r>
          </a:p>
        </p:txBody>
      </p:sp>
      <p:sp>
        <p:nvSpPr>
          <p:cNvPr id="3" name="Tartalom helye 2">
            <a:extLst>
              <a:ext uri="{FF2B5EF4-FFF2-40B4-BE49-F238E27FC236}">
                <a16:creationId xmlns:a16="http://schemas.microsoft.com/office/drawing/2014/main" id="{2993ABF7-0889-470C-8376-B13B9E634BB7}"/>
              </a:ext>
            </a:extLst>
          </p:cNvPr>
          <p:cNvSpPr>
            <a:spLocks noGrp="1"/>
          </p:cNvSpPr>
          <p:nvPr>
            <p:ph idx="1"/>
          </p:nvPr>
        </p:nvSpPr>
        <p:spPr/>
        <p:txBody>
          <a:bodyPr>
            <a:normAutofit fontScale="92500" lnSpcReduction="10000"/>
          </a:bodyPr>
          <a:lstStyle/>
          <a:p>
            <a:r>
              <a:rPr lang="en-US" dirty="0"/>
              <a:t>The EU’s approach</a:t>
            </a:r>
            <a:r>
              <a:rPr lang="hu-HU" dirty="0"/>
              <a:t> </a:t>
            </a:r>
            <a:r>
              <a:rPr lang="en-US" dirty="0"/>
              <a:t>can help to achieve several objectives. </a:t>
            </a:r>
          </a:p>
          <a:p>
            <a:r>
              <a:rPr lang="en-US" dirty="0"/>
              <a:t>All the related documents avoid a clear assessment of the question of whether the dissemination of disinformation falls within the scope of </a:t>
            </a:r>
            <a:r>
              <a:rPr lang="en-US" i="1" dirty="0"/>
              <a:t>freedom of expression</a:t>
            </a:r>
            <a:r>
              <a:rPr lang="en-US" dirty="0"/>
              <a:t>. </a:t>
            </a:r>
          </a:p>
          <a:p>
            <a:r>
              <a:rPr lang="hu-HU" i="1" dirty="0"/>
              <a:t>H</a:t>
            </a:r>
            <a:r>
              <a:rPr lang="en-US" i="1" dirty="0" err="1"/>
              <a:t>idden</a:t>
            </a:r>
            <a:r>
              <a:rPr lang="en-US" i="1" dirty="0"/>
              <a:t> elitism</a:t>
            </a:r>
            <a:r>
              <a:rPr lang="hu-HU" i="1" dirty="0"/>
              <a:t>: </a:t>
            </a:r>
            <a:r>
              <a:rPr lang="hu-HU" dirty="0"/>
              <a:t>t</a:t>
            </a:r>
            <a:r>
              <a:rPr lang="en-US" dirty="0"/>
              <a:t>he EU turns to the ‘elite’ of the public arena, namely to the traditional media and fact-checking </a:t>
            </a:r>
            <a:r>
              <a:rPr lang="en-US" dirty="0" smtClean="0"/>
              <a:t>organizations.</a:t>
            </a:r>
            <a:endParaRPr lang="en-US" dirty="0"/>
          </a:p>
          <a:p>
            <a:r>
              <a:rPr lang="en-US" i="1" dirty="0"/>
              <a:t>The lack of </a:t>
            </a:r>
            <a:r>
              <a:rPr lang="en-US" i="1" dirty="0" smtClean="0"/>
              <a:t>honesty</a:t>
            </a:r>
            <a:r>
              <a:rPr lang="hu-HU" i="1" dirty="0" smtClean="0"/>
              <a:t>: </a:t>
            </a:r>
            <a:r>
              <a:rPr lang="en-US" dirty="0" smtClean="0"/>
              <a:t>the </a:t>
            </a:r>
            <a:r>
              <a:rPr lang="en-US" dirty="0"/>
              <a:t>Code of </a:t>
            </a:r>
            <a:r>
              <a:rPr lang="en-US" dirty="0" smtClean="0"/>
              <a:t>Practice</a:t>
            </a:r>
            <a:r>
              <a:rPr lang="hu-HU" dirty="0" smtClean="0"/>
              <a:t> is</a:t>
            </a:r>
            <a:r>
              <a:rPr lang="en-US" dirty="0" smtClean="0"/>
              <a:t> </a:t>
            </a:r>
            <a:r>
              <a:rPr lang="en-US" dirty="0"/>
              <a:t>a formally self-regulatory instrument, but in reality </a:t>
            </a:r>
            <a:r>
              <a:rPr lang="hu-HU" dirty="0" smtClean="0"/>
              <a:t>it </a:t>
            </a:r>
            <a:r>
              <a:rPr lang="en-US" dirty="0" smtClean="0"/>
              <a:t>is </a:t>
            </a:r>
            <a:r>
              <a:rPr lang="en-US" dirty="0"/>
              <a:t>co-regulation imposed by the EU.</a:t>
            </a:r>
            <a:endParaRPr lang="hu-HU" dirty="0"/>
          </a:p>
          <a:p>
            <a:r>
              <a:rPr lang="hu-HU" dirty="0"/>
              <a:t>The </a:t>
            </a:r>
            <a:r>
              <a:rPr lang="hu-HU" dirty="0" err="1"/>
              <a:t>Code</a:t>
            </a:r>
            <a:r>
              <a:rPr lang="hu-HU" dirty="0"/>
              <a:t> </a:t>
            </a:r>
            <a:r>
              <a:rPr lang="hu-HU" dirty="0" err="1"/>
              <a:t>mainly</a:t>
            </a:r>
            <a:r>
              <a:rPr lang="hu-HU" dirty="0"/>
              <a:t> </a:t>
            </a:r>
            <a:r>
              <a:rPr lang="hu-HU" dirty="0" err="1"/>
              <a:t>deals</a:t>
            </a:r>
            <a:r>
              <a:rPr lang="hu-HU" dirty="0"/>
              <a:t> </a:t>
            </a:r>
            <a:r>
              <a:rPr lang="hu-HU" dirty="0" err="1"/>
              <a:t>with</a:t>
            </a:r>
            <a:r>
              <a:rPr lang="hu-HU" dirty="0"/>
              <a:t> </a:t>
            </a:r>
            <a:r>
              <a:rPr lang="hu-HU" i="1" dirty="0" err="1"/>
              <a:t>political</a:t>
            </a:r>
            <a:r>
              <a:rPr lang="hu-HU" i="1" dirty="0"/>
              <a:t> </a:t>
            </a:r>
            <a:r>
              <a:rPr lang="hu-HU" i="1" dirty="0" err="1" smtClean="0"/>
              <a:t>advertising</a:t>
            </a:r>
            <a:r>
              <a:rPr lang="hu-HU" dirty="0" smtClean="0"/>
              <a:t>.</a:t>
            </a:r>
            <a:endParaRPr lang="en-US" dirty="0"/>
          </a:p>
          <a:p>
            <a:endParaRPr lang="hu-HU" dirty="0"/>
          </a:p>
        </p:txBody>
      </p:sp>
    </p:spTree>
    <p:extLst>
      <p:ext uri="{BB962C8B-B14F-4D97-AF65-F5344CB8AC3E}">
        <p14:creationId xmlns:p14="http://schemas.microsoft.com/office/powerpoint/2010/main" val="3870580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FC657AD-611F-4D6E-AAB2-A5A491C3538D}"/>
              </a:ext>
            </a:extLst>
          </p:cNvPr>
          <p:cNvSpPr>
            <a:spLocks noGrp="1"/>
          </p:cNvSpPr>
          <p:nvPr>
            <p:ph type="title"/>
          </p:nvPr>
        </p:nvSpPr>
        <p:spPr/>
        <p:txBody>
          <a:bodyPr>
            <a:normAutofit/>
          </a:bodyPr>
          <a:lstStyle/>
          <a:p>
            <a:r>
              <a:rPr lang="en-GB" sz="4000" dirty="0"/>
              <a:t>The </a:t>
            </a:r>
            <a:r>
              <a:rPr lang="hu-HU" sz="4000" dirty="0"/>
              <a:t>EU </a:t>
            </a:r>
            <a:r>
              <a:rPr lang="en-GB" sz="4000" dirty="0"/>
              <a:t>Decision and the Regulation</a:t>
            </a:r>
            <a:r>
              <a:rPr lang="hu-HU" sz="4000" dirty="0"/>
              <a:t> </a:t>
            </a:r>
            <a:r>
              <a:rPr lang="hu-HU" sz="4000" dirty="0" err="1"/>
              <a:t>on</a:t>
            </a:r>
            <a:r>
              <a:rPr lang="hu-HU" sz="4000" dirty="0"/>
              <a:t> </a:t>
            </a:r>
            <a:r>
              <a:rPr lang="hu-HU" sz="4000" dirty="0" err="1"/>
              <a:t>Russian</a:t>
            </a:r>
            <a:r>
              <a:rPr lang="hu-HU" sz="4000" dirty="0"/>
              <a:t> </a:t>
            </a:r>
            <a:r>
              <a:rPr lang="hu-HU" sz="4000" dirty="0" err="1"/>
              <a:t>media</a:t>
            </a:r>
            <a:r>
              <a:rPr lang="hu-HU" sz="4000" dirty="0"/>
              <a:t> </a:t>
            </a:r>
            <a:r>
              <a:rPr lang="hu-HU" sz="4000" dirty="0" err="1"/>
              <a:t>outlets</a:t>
            </a:r>
            <a:endParaRPr lang="hu-HU" sz="4000" dirty="0"/>
          </a:p>
        </p:txBody>
      </p:sp>
      <p:sp>
        <p:nvSpPr>
          <p:cNvPr id="3" name="Tartalom helye 2">
            <a:extLst>
              <a:ext uri="{FF2B5EF4-FFF2-40B4-BE49-F238E27FC236}">
                <a16:creationId xmlns:a16="http://schemas.microsoft.com/office/drawing/2014/main" id="{CB99E01C-95CB-4ECD-8245-E8EB2FC85D40}"/>
              </a:ext>
            </a:extLst>
          </p:cNvPr>
          <p:cNvSpPr>
            <a:spLocks noGrp="1"/>
          </p:cNvSpPr>
          <p:nvPr>
            <p:ph idx="1"/>
          </p:nvPr>
        </p:nvSpPr>
        <p:spPr>
          <a:xfrm>
            <a:off x="838200" y="1825624"/>
            <a:ext cx="10515600" cy="4793289"/>
          </a:xfrm>
        </p:spPr>
        <p:txBody>
          <a:bodyPr>
            <a:normAutofit fontScale="85000" lnSpcReduction="20000"/>
          </a:bodyPr>
          <a:lstStyle/>
          <a:p>
            <a:pPr marL="0" indent="0">
              <a:buNone/>
            </a:pPr>
            <a:r>
              <a:rPr lang="en-GB" sz="2600" dirty="0"/>
              <a:t>1 March 2022 Council Decision and Regulation prohibited:</a:t>
            </a:r>
            <a:endParaRPr lang="hu-HU" sz="2600" dirty="0"/>
          </a:p>
          <a:p>
            <a:pPr marL="0" indent="0" algn="just">
              <a:buNone/>
            </a:pPr>
            <a:r>
              <a:rPr lang="hu-HU" sz="2600" dirty="0"/>
              <a:t>	</a:t>
            </a:r>
            <a:r>
              <a:rPr lang="en-GB" sz="2600" dirty="0"/>
              <a:t>“operators to broadcast or to enable, facilitate or otherwise </a:t>
            </a:r>
            <a:r>
              <a:rPr lang="hu-HU" sz="2600" dirty="0"/>
              <a:t>	</a:t>
            </a:r>
            <a:r>
              <a:rPr lang="en-GB" sz="2600" dirty="0"/>
              <a:t>contribute to broadcast, any content by the legal persons, </a:t>
            </a:r>
            <a:r>
              <a:rPr lang="hu-HU" sz="2600" dirty="0"/>
              <a:t>	</a:t>
            </a:r>
            <a:r>
              <a:rPr lang="en-GB" sz="2600" dirty="0"/>
              <a:t>entities </a:t>
            </a:r>
            <a:r>
              <a:rPr lang="hu-HU" sz="2600" dirty="0"/>
              <a:t>	</a:t>
            </a:r>
            <a:r>
              <a:rPr lang="en-GB" sz="2600" dirty="0"/>
              <a:t>or bodies listed in Annex XV, including through </a:t>
            </a:r>
            <a:r>
              <a:rPr lang="hu-HU" sz="2600" dirty="0"/>
              <a:t>	</a:t>
            </a:r>
            <a:r>
              <a:rPr lang="en-GB" sz="2600" dirty="0"/>
              <a:t>transmission or </a:t>
            </a:r>
            <a:r>
              <a:rPr lang="hu-HU" sz="2600" dirty="0"/>
              <a:t>	</a:t>
            </a:r>
            <a:r>
              <a:rPr lang="en-GB" sz="2600" dirty="0"/>
              <a:t>distribution by any means such as cable, </a:t>
            </a:r>
            <a:r>
              <a:rPr lang="hu-HU" sz="2600" dirty="0"/>
              <a:t>	</a:t>
            </a:r>
            <a:r>
              <a:rPr lang="en-GB" sz="2600" dirty="0"/>
              <a:t>satellite, IP-TV, internet </a:t>
            </a:r>
            <a:r>
              <a:rPr lang="hu-HU" sz="2600" dirty="0"/>
              <a:t>	</a:t>
            </a:r>
            <a:r>
              <a:rPr lang="en-GB" sz="2600" dirty="0"/>
              <a:t>service providers, internet video-</a:t>
            </a:r>
            <a:r>
              <a:rPr lang="hu-HU" sz="2600" dirty="0"/>
              <a:t>	</a:t>
            </a:r>
            <a:r>
              <a:rPr lang="en-GB" sz="2600" dirty="0"/>
              <a:t>sharing platforms or applications, whether new or pre-</a:t>
            </a:r>
            <a:r>
              <a:rPr lang="hu-HU" sz="2600" dirty="0"/>
              <a:t>	</a:t>
            </a:r>
            <a:r>
              <a:rPr lang="en-GB" sz="2600" dirty="0"/>
              <a:t>installed.”</a:t>
            </a:r>
            <a:endParaRPr lang="hu-HU" sz="2600" dirty="0"/>
          </a:p>
          <a:p>
            <a:pPr marL="0" indent="0">
              <a:buNone/>
            </a:pPr>
            <a:endParaRPr lang="hu-HU" sz="1500" dirty="0"/>
          </a:p>
          <a:p>
            <a:r>
              <a:rPr lang="en-GB" sz="2600" dirty="0"/>
              <a:t>All broadcasting licenses or authorization, transmission and distribution arrangements with RT and Sputnik </a:t>
            </a:r>
            <a:r>
              <a:rPr lang="hu-HU" sz="2600" dirty="0"/>
              <a:t>(and </a:t>
            </a:r>
            <a:r>
              <a:rPr lang="hu-HU" sz="2600" dirty="0" err="1"/>
              <a:t>later</a:t>
            </a:r>
            <a:r>
              <a:rPr lang="hu-HU" sz="2600" dirty="0"/>
              <a:t> </a:t>
            </a:r>
            <a:r>
              <a:rPr lang="hu-HU" sz="2600" dirty="0" err="1"/>
              <a:t>on</a:t>
            </a:r>
            <a:r>
              <a:rPr lang="hu-HU" sz="2600" dirty="0"/>
              <a:t>, </a:t>
            </a:r>
            <a:r>
              <a:rPr lang="hu-HU" sz="2600" dirty="0" err="1"/>
              <a:t>other</a:t>
            </a:r>
            <a:r>
              <a:rPr lang="hu-HU" sz="2600" dirty="0"/>
              <a:t> </a:t>
            </a:r>
            <a:r>
              <a:rPr lang="hu-HU" sz="2600" dirty="0" err="1"/>
              <a:t>outlets</a:t>
            </a:r>
            <a:r>
              <a:rPr lang="hu-HU" sz="2600" dirty="0"/>
              <a:t>) </a:t>
            </a:r>
            <a:r>
              <a:rPr lang="en-GB" sz="2600" dirty="0"/>
              <a:t>were suspended.</a:t>
            </a:r>
            <a:endParaRPr lang="hu-HU" sz="2600" dirty="0"/>
          </a:p>
          <a:p>
            <a:r>
              <a:rPr lang="en-US" sz="2600" dirty="0"/>
              <a:t>The scope of the measure is unprecedented, as it covers all types of audiovisual media and (as it turned out) social media content. </a:t>
            </a:r>
          </a:p>
          <a:p>
            <a:r>
              <a:rPr lang="en-US" sz="2600" dirty="0"/>
              <a:t>The ban is a departure from the general monitoring ban in Article 15 E-Commerce Directive. </a:t>
            </a:r>
          </a:p>
          <a:p>
            <a:pPr marL="0" indent="0">
              <a:buNone/>
            </a:pPr>
            <a:endParaRPr lang="hu-HU" sz="2600" dirty="0"/>
          </a:p>
          <a:p>
            <a:pPr marL="0" indent="0">
              <a:buNone/>
            </a:pPr>
            <a:endParaRPr lang="hu-HU" sz="2600" dirty="0"/>
          </a:p>
          <a:p>
            <a:pPr marL="0" indent="0">
              <a:buNone/>
            </a:pPr>
            <a:endParaRPr lang="hu-HU" sz="2600" dirty="0"/>
          </a:p>
          <a:p>
            <a:endParaRPr lang="hu-HU" dirty="0"/>
          </a:p>
        </p:txBody>
      </p:sp>
    </p:spTree>
    <p:extLst>
      <p:ext uri="{BB962C8B-B14F-4D97-AF65-F5344CB8AC3E}">
        <p14:creationId xmlns:p14="http://schemas.microsoft.com/office/powerpoint/2010/main" val="1674027104"/>
      </p:ext>
    </p:extLst>
  </p:cSld>
  <p:clrMapOvr>
    <a:masterClrMapping/>
  </p:clrMapOvr>
</p:sld>
</file>

<file path=ppt/theme/theme1.xml><?xml version="1.0" encoding="utf-8"?>
<a:theme xmlns:a="http://schemas.openxmlformats.org/drawingml/2006/main" name="Office-téma">
  <a:themeElements>
    <a:clrScheme name="1. egyéni séma">
      <a:dk1>
        <a:sysClr val="windowText" lastClr="000000"/>
      </a:dk1>
      <a:lt1>
        <a:sysClr val="window" lastClr="FFFFFF"/>
      </a:lt1>
      <a:dk2>
        <a:srgbClr val="C19A5E"/>
      </a:dk2>
      <a:lt2>
        <a:srgbClr val="F2F2F2"/>
      </a:lt2>
      <a:accent1>
        <a:srgbClr val="0C0C0C"/>
      </a:accent1>
      <a:accent2>
        <a:srgbClr val="F1C98B"/>
      </a:accent2>
      <a:accent3>
        <a:srgbClr val="9E8042"/>
      </a:accent3>
      <a:accent4>
        <a:srgbClr val="EEB563"/>
      </a:accent4>
      <a:accent5>
        <a:srgbClr val="D9332A"/>
      </a:accent5>
      <a:accent6>
        <a:srgbClr val="64AD80"/>
      </a:accent6>
      <a:hlink>
        <a:srgbClr val="0563C1"/>
      </a:hlink>
      <a:folHlink>
        <a:srgbClr val="954F72"/>
      </a:folHlink>
    </a:clrScheme>
    <a:fontScheme name="1. egyéni sém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KE_prezentációs sablon_magyar" id="{831D2E55-ABA1-4B32-9489-10F8A0BA3D05}" vid="{3241A8A8-8EB7-4A50-8004-E15F0A5486AA}"/>
    </a:ext>
  </a:extLst>
</a:theme>
</file>

<file path=docProps/app.xml><?xml version="1.0" encoding="utf-8"?>
<Properties xmlns="http://schemas.openxmlformats.org/officeDocument/2006/extended-properties" xmlns:vt="http://schemas.openxmlformats.org/officeDocument/2006/docPropsVTypes">
  <Template>NKE_prezentációs sablon_angol</Template>
  <TotalTime>1079</TotalTime>
  <Words>1757</Words>
  <Application>Microsoft Office PowerPoint</Application>
  <PresentationFormat>Szélesvásznú</PresentationFormat>
  <Paragraphs>89</Paragraphs>
  <Slides>15</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15</vt:i4>
      </vt:variant>
    </vt:vector>
  </HeadingPairs>
  <TitlesOfParts>
    <vt:vector size="20" baseType="lpstr">
      <vt:lpstr>Arial</vt:lpstr>
      <vt:lpstr>Calibri</vt:lpstr>
      <vt:lpstr>Verdana</vt:lpstr>
      <vt:lpstr>Wingdings</vt:lpstr>
      <vt:lpstr>Office-téma</vt:lpstr>
      <vt:lpstr>PowerPoint-bemutató</vt:lpstr>
      <vt:lpstr>The Legitimate Restrictions on Untruthful or Misleading Speech in Europe</vt:lpstr>
      <vt:lpstr>Disinformation &amp; Media Regulation</vt:lpstr>
      <vt:lpstr>  The Regulation of Online Platforms  </vt:lpstr>
      <vt:lpstr>The Strengthened Code of Practice on Disinformation</vt:lpstr>
      <vt:lpstr>The Strengthened Code of Practice on Disinformation – first experiences</vt:lpstr>
      <vt:lpstr>The Digital Services Act of the EU</vt:lpstr>
      <vt:lpstr>Criticism of the EU’s approach to combatting disinformation</vt:lpstr>
      <vt:lpstr>The EU Decision and the Regulation on Russian media outlets</vt:lpstr>
      <vt:lpstr>The Problem of Censorship and Prior Restraints</vt:lpstr>
      <vt:lpstr>The Legitimate Aim of the Ban</vt:lpstr>
      <vt:lpstr>The Legitimate Aim of the Ban (2)</vt:lpstr>
      <vt:lpstr>The RT France judgment of the General Court of the EU</vt:lpstr>
      <vt:lpstr>On the possible future solutions</vt:lpstr>
      <vt:lpstr>On the possible future solutions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Albert Máté Tibor</dc:creator>
  <cp:lastModifiedBy>Koltay András</cp:lastModifiedBy>
  <cp:revision>18</cp:revision>
  <dcterms:created xsi:type="dcterms:W3CDTF">2020-01-30T10:32:53Z</dcterms:created>
  <dcterms:modified xsi:type="dcterms:W3CDTF">2023-04-25T16:17:00Z</dcterms:modified>
</cp:coreProperties>
</file>