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huj8iatIRwmTTpb08I+bXwsyO3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6EB2A7-612B-4DE6-948C-2711D27DEA37}">
  <a:tblStyle styleId="{796EB2A7-612B-4DE6-948C-2711D27DEA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09D25C-9E5A-4C5E-86F9-00E008BC8037}"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2C24B34-FAE9-480B-ADD6-471603D52D04}"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45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66504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06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276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9974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8026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7096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84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0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48511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8614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8494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7681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9524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8359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9171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730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4d5481090_1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9" name="Google Shape;319;g64d5481090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3777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4d5481090_1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4d5481090_1_23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24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73454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4d5481090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4d5481090_1_8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02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4d5481090_1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4d5481090_1_19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414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4d5481090_1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4d5481090_1_20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73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3" name="Google Shape;38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626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7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9433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8099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265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3602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536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3967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6"/>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 name="Google Shape;11;p26"/>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noAutofit/>
          </a:bodyPr>
          <a:lstStyle>
            <a:lvl1pPr lvl="0" algn="ctr">
              <a:lnSpc>
                <a:spcPct val="100000"/>
              </a:lnSpc>
              <a:spcBef>
                <a:spcPts val="700"/>
              </a:spcBef>
              <a:spcAft>
                <a:spcPts val="0"/>
              </a:spcAft>
              <a:buSzPts val="3200"/>
              <a:buNone/>
              <a:defRPr sz="1800"/>
            </a:lvl1pPr>
            <a:lvl2pPr lvl="1" algn="ctr">
              <a:lnSpc>
                <a:spcPct val="100000"/>
              </a:lnSpc>
              <a:spcBef>
                <a:spcPts val="700"/>
              </a:spcBef>
              <a:spcAft>
                <a:spcPts val="0"/>
              </a:spcAft>
              <a:buSzPts val="3200"/>
              <a:buNone/>
              <a:defRPr sz="1500"/>
            </a:lvl2pPr>
            <a:lvl3pPr lvl="2" algn="ctr">
              <a:lnSpc>
                <a:spcPct val="100000"/>
              </a:lnSpc>
              <a:spcBef>
                <a:spcPts val="700"/>
              </a:spcBef>
              <a:spcAft>
                <a:spcPts val="0"/>
              </a:spcAft>
              <a:buSzPts val="3200"/>
              <a:buNone/>
              <a:defRPr sz="1350"/>
            </a:lvl3pPr>
            <a:lvl4pPr lvl="3" algn="ctr">
              <a:lnSpc>
                <a:spcPct val="100000"/>
              </a:lnSpc>
              <a:spcBef>
                <a:spcPts val="700"/>
              </a:spcBef>
              <a:spcAft>
                <a:spcPts val="0"/>
              </a:spcAft>
              <a:buSzPts val="3200"/>
              <a:buNone/>
              <a:defRPr sz="1200"/>
            </a:lvl4pPr>
            <a:lvl5pPr lvl="4" algn="ctr">
              <a:lnSpc>
                <a:spcPct val="100000"/>
              </a:lnSpc>
              <a:spcBef>
                <a:spcPts val="700"/>
              </a:spcBef>
              <a:spcAft>
                <a:spcPts val="0"/>
              </a:spcAft>
              <a:buSzPts val="3200"/>
              <a:buNone/>
              <a:defRPr sz="1200"/>
            </a:lvl5pPr>
            <a:lvl6pPr lvl="5" algn="ctr">
              <a:lnSpc>
                <a:spcPct val="100000"/>
              </a:lnSpc>
              <a:spcBef>
                <a:spcPts val="700"/>
              </a:spcBef>
              <a:spcAft>
                <a:spcPts val="0"/>
              </a:spcAft>
              <a:buSzPts val="3200"/>
              <a:buNone/>
              <a:defRPr sz="1200"/>
            </a:lvl6pPr>
            <a:lvl7pPr lvl="6" algn="ctr">
              <a:lnSpc>
                <a:spcPct val="100000"/>
              </a:lnSpc>
              <a:spcBef>
                <a:spcPts val="700"/>
              </a:spcBef>
              <a:spcAft>
                <a:spcPts val="0"/>
              </a:spcAft>
              <a:buSzPts val="3200"/>
              <a:buNone/>
              <a:defRPr sz="1200"/>
            </a:lvl7pPr>
            <a:lvl8pPr lvl="7" algn="ctr">
              <a:lnSpc>
                <a:spcPct val="100000"/>
              </a:lnSpc>
              <a:spcBef>
                <a:spcPts val="700"/>
              </a:spcBef>
              <a:spcAft>
                <a:spcPts val="0"/>
              </a:spcAft>
              <a:buSzPts val="3200"/>
              <a:buNone/>
              <a:defRPr sz="1200"/>
            </a:lvl8pPr>
            <a:lvl9pPr lvl="8" algn="ctr">
              <a:lnSpc>
                <a:spcPct val="100000"/>
              </a:lnSpc>
              <a:spcBef>
                <a:spcPts val="700"/>
              </a:spcBef>
              <a:spcAft>
                <a:spcPts val="0"/>
              </a:spcAft>
              <a:buSzPts val="3200"/>
              <a:buNone/>
              <a:defRPr sz="1200"/>
            </a:lvl9pPr>
          </a:lstStyle>
          <a:p>
            <a:endParaRPr/>
          </a:p>
        </p:txBody>
      </p:sp>
      <p:sp>
        <p:nvSpPr>
          <p:cNvPr id="12" name="Google Shape;1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a:lvl1pPr>
            <a:lvl2pPr marL="0" marR="0" lvl="1" indent="0" algn="r">
              <a:lnSpc>
                <a:spcPct val="100000"/>
              </a:lnSpc>
              <a:spcBef>
                <a:spcPts val="0"/>
              </a:spcBef>
              <a:spcAft>
                <a:spcPts val="0"/>
              </a:spcAft>
              <a:buClr>
                <a:srgbClr val="888888"/>
              </a:buClr>
              <a:buSzPts val="1200"/>
              <a:buFont typeface="Calibri"/>
              <a:buNone/>
              <a:defRPr/>
            </a:lvl2pPr>
            <a:lvl3pPr marL="0" marR="0" lvl="2" indent="0" algn="r">
              <a:lnSpc>
                <a:spcPct val="100000"/>
              </a:lnSpc>
              <a:spcBef>
                <a:spcPts val="0"/>
              </a:spcBef>
              <a:spcAft>
                <a:spcPts val="0"/>
              </a:spcAft>
              <a:buClr>
                <a:srgbClr val="888888"/>
              </a:buClr>
              <a:buSzPts val="1200"/>
              <a:buFont typeface="Calibri"/>
              <a:buNone/>
              <a:defRPr/>
            </a:lvl3pPr>
            <a:lvl4pPr marL="0" marR="0" lvl="3" indent="0" algn="r">
              <a:lnSpc>
                <a:spcPct val="100000"/>
              </a:lnSpc>
              <a:spcBef>
                <a:spcPts val="0"/>
              </a:spcBef>
              <a:spcAft>
                <a:spcPts val="0"/>
              </a:spcAft>
              <a:buClr>
                <a:srgbClr val="888888"/>
              </a:buClr>
              <a:buSzPts val="1200"/>
              <a:buFont typeface="Calibri"/>
              <a:buNone/>
              <a:defRPr/>
            </a:lvl4pPr>
            <a:lvl5pPr marL="0" marR="0" lvl="4" indent="0" algn="r">
              <a:lnSpc>
                <a:spcPct val="100000"/>
              </a:lnSpc>
              <a:spcBef>
                <a:spcPts val="0"/>
              </a:spcBef>
              <a:spcAft>
                <a:spcPts val="0"/>
              </a:spcAft>
              <a:buClr>
                <a:srgbClr val="888888"/>
              </a:buClr>
              <a:buSzPts val="1200"/>
              <a:buFont typeface="Calibri"/>
              <a:buNone/>
              <a:defRPr/>
            </a:lvl5pPr>
            <a:lvl6pPr marL="0" marR="0" lvl="5" indent="0" algn="r">
              <a:lnSpc>
                <a:spcPct val="100000"/>
              </a:lnSpc>
              <a:spcBef>
                <a:spcPts val="0"/>
              </a:spcBef>
              <a:spcAft>
                <a:spcPts val="0"/>
              </a:spcAft>
              <a:buClr>
                <a:srgbClr val="888888"/>
              </a:buClr>
              <a:buSzPts val="1200"/>
              <a:buFont typeface="Calibri"/>
              <a:buNone/>
              <a:defRPr/>
            </a:lvl6pPr>
            <a:lvl7pPr marL="0" marR="0" lvl="6" indent="0" algn="r">
              <a:lnSpc>
                <a:spcPct val="100000"/>
              </a:lnSpc>
              <a:spcBef>
                <a:spcPts val="0"/>
              </a:spcBef>
              <a:spcAft>
                <a:spcPts val="0"/>
              </a:spcAft>
              <a:buClr>
                <a:srgbClr val="888888"/>
              </a:buClr>
              <a:buSzPts val="1200"/>
              <a:buFont typeface="Calibri"/>
              <a:buNone/>
              <a:defRPr/>
            </a:lvl7pPr>
            <a:lvl8pPr marL="0" marR="0" lvl="7" indent="0" algn="r">
              <a:lnSpc>
                <a:spcPct val="100000"/>
              </a:lnSpc>
              <a:spcBef>
                <a:spcPts val="0"/>
              </a:spcBef>
              <a:spcAft>
                <a:spcPts val="0"/>
              </a:spcAft>
              <a:buClr>
                <a:srgbClr val="888888"/>
              </a:buClr>
              <a:buSzPts val="1200"/>
              <a:buFont typeface="Calibri"/>
              <a:buNone/>
              <a:defRPr/>
            </a:lvl8pPr>
            <a:lvl9pPr marL="0" marR="0" lvl="8" indent="0" algn="r">
              <a:lnSpc>
                <a:spcPct val="100000"/>
              </a:lnSpc>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9" name="Google Shape;49;p3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0" name="Google Shape;50;p35"/>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6629400" y="274638"/>
            <a:ext cx="2057400" cy="585152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3" name="Google Shape;53;p36"/>
          <p:cNvSpPr txBox="1">
            <a:spLocks noGrp="1"/>
          </p:cNvSpPr>
          <p:nvPr>
            <p:ph type="body" idx="1"/>
          </p:nvPr>
        </p:nvSpPr>
        <p:spPr>
          <a:xfrm>
            <a:off x="457200" y="274638"/>
            <a:ext cx="6019800" cy="5851526"/>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4" name="Google Shape;54;p3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59"/>
        <p:cNvGrpSpPr/>
        <p:nvPr/>
      </p:nvGrpSpPr>
      <p:grpSpPr>
        <a:xfrm>
          <a:off x="0" y="0"/>
          <a:ext cx="0" cy="0"/>
          <a:chOff x="0" y="0"/>
          <a:chExt cx="0" cy="0"/>
        </a:xfrm>
      </p:grpSpPr>
      <p:sp>
        <p:nvSpPr>
          <p:cNvPr id="60" name="Google Shape;60;g64d5481090_1_39"/>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g64d5481090_1_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63" name="Google Shape;63;g64d5481090_1_4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64" name="Google Shape;64;g64d5481090_1_41"/>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64d5481090_1_45"/>
          <p:cNvSpPr txBox="1">
            <a:spLocks noGrp="1"/>
          </p:cNvSpPr>
          <p:nvPr>
            <p:ph type="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67" name="Google Shape;67;g64d5481090_1_45"/>
          <p:cNvSpPr txBox="1">
            <a:spLocks noGrp="1"/>
          </p:cNvSpPr>
          <p:nvPr>
            <p:ph type="body"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68" name="Google Shape;68;g64d5481090_1_45"/>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9"/>
        <p:cNvGrpSpPr/>
        <p:nvPr/>
      </p:nvGrpSpPr>
      <p:grpSpPr>
        <a:xfrm>
          <a:off x="0" y="0"/>
          <a:ext cx="0" cy="0"/>
          <a:chOff x="0" y="0"/>
          <a:chExt cx="0" cy="0"/>
        </a:xfrm>
      </p:grpSpPr>
      <p:sp>
        <p:nvSpPr>
          <p:cNvPr id="70" name="Google Shape;70;g64d5481090_1_4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1" name="Google Shape;71;g64d5481090_1_4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72" name="Google Shape;72;g64d5481090_1_49"/>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3"/>
        <p:cNvGrpSpPr/>
        <p:nvPr/>
      </p:nvGrpSpPr>
      <p:grpSpPr>
        <a:xfrm>
          <a:off x="0" y="0"/>
          <a:ext cx="0" cy="0"/>
          <a:chOff x="0" y="0"/>
          <a:chExt cx="0" cy="0"/>
        </a:xfrm>
      </p:grpSpPr>
      <p:sp>
        <p:nvSpPr>
          <p:cNvPr id="74" name="Google Shape;74;g64d5481090_1_53"/>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Calibri"/>
              <a:buNone/>
              <a:defRPr sz="4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5" name="Google Shape;75;g64d5481090_1_53"/>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76" name="Google Shape;76;g64d5481090_1_53"/>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7"/>
        <p:cNvGrpSpPr/>
        <p:nvPr/>
      </p:nvGrpSpPr>
      <p:grpSpPr>
        <a:xfrm>
          <a:off x="0" y="0"/>
          <a:ext cx="0" cy="0"/>
          <a:chOff x="0" y="0"/>
          <a:chExt cx="0" cy="0"/>
        </a:xfrm>
      </p:grpSpPr>
      <p:sp>
        <p:nvSpPr>
          <p:cNvPr id="78" name="Google Shape;78;g64d5481090_1_5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9" name="Google Shape;79;g64d5481090_1_5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0" name="Google Shape;80;g64d5481090_1_57"/>
          <p:cNvSpPr txBox="1">
            <a:spLocks noGrp="1"/>
          </p:cNvSpPr>
          <p:nvPr>
            <p:ph type="body" idx="2"/>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1" name="Google Shape;81;g64d5481090_1_57"/>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g64d5481090_1_6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4" name="Google Shape;84;g64d5481090_1_62"/>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5"/>
        <p:cNvGrpSpPr/>
        <p:nvPr/>
      </p:nvGrpSpPr>
      <p:grpSpPr>
        <a:xfrm>
          <a:off x="0" y="0"/>
          <a:ext cx="0" cy="0"/>
          <a:chOff x="0" y="0"/>
          <a:chExt cx="0" cy="0"/>
        </a:xfrm>
      </p:grpSpPr>
      <p:sp>
        <p:nvSpPr>
          <p:cNvPr id="86" name="Google Shape;86;g64d5481090_1_65"/>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Calibri"/>
              <a:buNone/>
              <a:defRPr sz="2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7" name="Google Shape;87;g64d5481090_1_65"/>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8" name="Google Shape;88;g64d5481090_1_65"/>
          <p:cNvSpPr txBox="1">
            <a:spLocks noGrp="1"/>
          </p:cNvSpPr>
          <p:nvPr>
            <p:ph type="body" idx="2"/>
          </p:nvPr>
        </p:nvSpPr>
        <p:spPr>
          <a:xfrm>
            <a:off x="457199" y="1435100"/>
            <a:ext cx="3008400" cy="4691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9" name="Google Shape;89;g64d5481090_1_65"/>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7" name="Google Shape;17;p27"/>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8" name="Google Shape;18;p27"/>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g64d5481090_1_7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Calibri"/>
              <a:buNone/>
              <a:defRPr sz="2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2" name="Google Shape;92;g64d5481090_1_7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93" name="Google Shape;93;g64d5481090_1_70"/>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94" name="Google Shape;94;g64d5481090_1_70"/>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5"/>
        <p:cNvGrpSpPr/>
        <p:nvPr/>
      </p:nvGrpSpPr>
      <p:grpSpPr>
        <a:xfrm>
          <a:off x="0" y="0"/>
          <a:ext cx="0" cy="0"/>
          <a:chOff x="0" y="0"/>
          <a:chExt cx="0" cy="0"/>
        </a:xfrm>
      </p:grpSpPr>
      <p:sp>
        <p:nvSpPr>
          <p:cNvPr id="96" name="Google Shape;96;g64d5481090_1_7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7" name="Google Shape;97;g64d5481090_1_7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98" name="Google Shape;98;g64d5481090_1_75"/>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9"/>
        <p:cNvGrpSpPr/>
        <p:nvPr/>
      </p:nvGrpSpPr>
      <p:grpSpPr>
        <a:xfrm>
          <a:off x="0" y="0"/>
          <a:ext cx="0" cy="0"/>
          <a:chOff x="0" y="0"/>
          <a:chExt cx="0" cy="0"/>
        </a:xfrm>
      </p:grpSpPr>
      <p:sp>
        <p:nvSpPr>
          <p:cNvPr id="100" name="Google Shape;100;g64d5481090_1_79"/>
          <p:cNvSpPr txBox="1">
            <a:spLocks noGrp="1"/>
          </p:cNvSpPr>
          <p:nvPr>
            <p:ph type="title"/>
          </p:nvPr>
        </p:nvSpPr>
        <p:spPr>
          <a:xfrm>
            <a:off x="6629400" y="274638"/>
            <a:ext cx="2057400" cy="5851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01" name="Google Shape;101;g64d5481090_1_79"/>
          <p:cNvSpPr txBox="1">
            <a:spLocks noGrp="1"/>
          </p:cNvSpPr>
          <p:nvPr>
            <p:ph type="body" idx="1"/>
          </p:nvPr>
        </p:nvSpPr>
        <p:spPr>
          <a:xfrm>
            <a:off x="457200" y="274638"/>
            <a:ext cx="6019800" cy="5851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02" name="Google Shape;102;g64d5481090_1_79"/>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9"/>
        <p:cNvGrpSpPr/>
        <p:nvPr/>
      </p:nvGrpSpPr>
      <p:grpSpPr>
        <a:xfrm>
          <a:off x="0" y="0"/>
          <a:ext cx="0" cy="0"/>
          <a:chOff x="0" y="0"/>
          <a:chExt cx="0" cy="0"/>
        </a:xfrm>
      </p:grpSpPr>
      <p:sp>
        <p:nvSpPr>
          <p:cNvPr id="20" name="Google Shape;20;p28"/>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3" name="Google Shape;23;p2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4" name="Google Shape;24;p29"/>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722312" y="4406900"/>
            <a:ext cx="7772401"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Calibri"/>
              <a:buNone/>
              <a:defRPr sz="4000" b="1"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7" name="Google Shape;27;p30"/>
          <p:cNvSpPr txBox="1">
            <a:spLocks noGrp="1"/>
          </p:cNvSpPr>
          <p:nvPr>
            <p:ph type="body" idx="1"/>
          </p:nvPr>
        </p:nvSpPr>
        <p:spPr>
          <a:xfrm>
            <a:off x="722312" y="2906713"/>
            <a:ext cx="7772401" cy="1500188"/>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8" name="Google Shape;28;p30"/>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1" name="Google Shape;31;p31"/>
          <p:cNvSpPr txBox="1">
            <a:spLocks noGrp="1"/>
          </p:cNvSpPr>
          <p:nvPr>
            <p:ph type="body" idx="1"/>
          </p:nvPr>
        </p:nvSpPr>
        <p:spPr>
          <a:xfrm>
            <a:off x="457200" y="1535112"/>
            <a:ext cx="4040188" cy="639763"/>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1pPr>
            <a:lvl2pPr marL="914400" marR="0" lvl="1" indent="-228600" algn="l">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2pPr>
            <a:lvl3pPr marL="1371600" marR="0" lvl="2" indent="-228600" algn="l">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3pPr>
            <a:lvl4pPr marL="1828800" marR="0" lvl="3" indent="-228600" algn="l">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4pPr>
            <a:lvl5pPr marL="2286000" marR="0" lvl="4" indent="-228600" algn="l">
              <a:lnSpc>
                <a:spcPct val="100000"/>
              </a:lnSpc>
              <a:spcBef>
                <a:spcPts val="500"/>
              </a:spcBef>
              <a:spcAft>
                <a:spcPts val="0"/>
              </a:spcAft>
              <a:buClr>
                <a:srgbClr val="000000"/>
              </a:buClr>
              <a:buSzPts val="3200"/>
              <a:buFont typeface="Arial"/>
              <a:buNone/>
              <a:defRPr sz="2400" b="1"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2" name="Google Shape;32;p31"/>
          <p:cNvSpPr txBox="1">
            <a:spLocks noGrp="1"/>
          </p:cNvSpPr>
          <p:nvPr>
            <p:ph type="body" idx="2"/>
          </p:nvPr>
        </p:nvSpPr>
        <p:spPr>
          <a:xfrm>
            <a:off x="4645025" y="1535112"/>
            <a:ext cx="4041775" cy="639763"/>
          </a:xfrm>
          <a:prstGeom prst="rect">
            <a:avLst/>
          </a:prstGeom>
          <a:noFill/>
          <a:ln>
            <a:noFill/>
          </a:ln>
        </p:spPr>
        <p:txBody>
          <a:bodyPr spcFirstLastPara="1" wrap="square" lIns="91425" tIns="91425" rIns="91425" bIns="91425" anchor="b"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3" name="Google Shape;33;p3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6" name="Google Shape;36;p32"/>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3050"/>
            <a:ext cx="3008314"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Calibri"/>
              <a:buNone/>
              <a:defRPr sz="2000" b="1"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9" name="Google Shape;39;p3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0" name="Google Shape;40;p33"/>
          <p:cNvSpPr txBox="1">
            <a:spLocks noGrp="1"/>
          </p:cNvSpPr>
          <p:nvPr>
            <p:ph type="body" idx="2"/>
          </p:nvPr>
        </p:nvSpPr>
        <p:spPr>
          <a:xfrm>
            <a:off x="457199" y="1435100"/>
            <a:ext cx="3008315" cy="46910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1" name="Google Shape;41;p33"/>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1792288" y="4800600"/>
            <a:ext cx="5486401"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Calibri"/>
              <a:buNone/>
              <a:defRPr sz="2000" b="1" i="0" u="none" strike="noStrike" cap="none">
                <a:solidFill>
                  <a:srgbClr val="000000"/>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4" name="Google Shape;44;p34"/>
          <p:cNvSpPr>
            <a:spLocks noGrp="1"/>
          </p:cNvSpPr>
          <p:nvPr>
            <p:ph type="pic" idx="2"/>
          </p:nvPr>
        </p:nvSpPr>
        <p:spPr>
          <a:xfrm>
            <a:off x="1792288" y="612775"/>
            <a:ext cx="5486401"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5" name="Google Shape;45;p34"/>
          <p:cNvSpPr txBox="1">
            <a:spLocks noGrp="1"/>
          </p:cNvSpPr>
          <p:nvPr>
            <p:ph type="body" idx="1"/>
          </p:nvPr>
        </p:nvSpPr>
        <p:spPr>
          <a:xfrm>
            <a:off x="1792288" y="5367337"/>
            <a:ext cx="5486401" cy="8048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1pPr>
            <a:lvl2pPr marL="914400" marR="0" lvl="1" indent="-228600" algn="l">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2pPr>
            <a:lvl3pPr marL="1371600" marR="0" lvl="2" indent="-228600" algn="l">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3pPr>
            <a:lvl4pPr marL="1828800" marR="0" lvl="3" indent="-228600" algn="l">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4pPr>
            <a:lvl5pPr marL="2286000" marR="0" lvl="4" indent="-228600" algn="l">
              <a:lnSpc>
                <a:spcPct val="100000"/>
              </a:lnSpc>
              <a:spcBef>
                <a:spcPts val="300"/>
              </a:spcBef>
              <a:spcAft>
                <a:spcPts val="0"/>
              </a:spcAft>
              <a:buClr>
                <a:srgbClr val="000000"/>
              </a:buClr>
              <a:buSzPts val="3200"/>
              <a:buFont typeface="Arial"/>
              <a:buNone/>
              <a:defRPr sz="1400" b="0" i="0" u="none" strike="noStrike" cap="none">
                <a:solidFill>
                  <a:srgbClr val="000000"/>
                </a:solidFill>
                <a:latin typeface="Calibri"/>
                <a:ea typeface="Calibri"/>
                <a:cs typeface="Calibri"/>
                <a:sym typeface="Calibri"/>
              </a:defRPr>
            </a:lvl5pPr>
            <a:lvl6pPr marL="2743200" marR="0" lvl="5"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6" name="Google Shape;46;p34"/>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25"/>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g64d5481090_1_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7" name="Google Shape;57;g64d5481090_1_3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8" name="Google Shape;58;g64d5481090_1_35"/>
          <p:cNvSpPr txBox="1">
            <a:spLocks noGrp="1"/>
          </p:cNvSpPr>
          <p:nvPr>
            <p:ph type="sldNum" idx="12"/>
          </p:nvPr>
        </p:nvSpPr>
        <p:spPr>
          <a:xfrm>
            <a:off x="8422818" y="6404292"/>
            <a:ext cx="264000" cy="2691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EXpnhdgDSk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766763" y="2156222"/>
            <a:ext cx="7658100" cy="17907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1400"/>
              <a:buNone/>
            </a:pPr>
            <a:r>
              <a:rPr lang="en-US" sz="4050" b="1">
                <a:latin typeface="Century"/>
                <a:ea typeface="Century"/>
                <a:cs typeface="Century"/>
                <a:sym typeface="Century"/>
              </a:rPr>
              <a:t>Fake News Legislations and the Impact on Freedom of Expression in Southeast Asia </a:t>
            </a:r>
            <a:endParaRPr sz="4050" b="1">
              <a:latin typeface="Century"/>
              <a:ea typeface="Century"/>
              <a:cs typeface="Century"/>
              <a:sym typeface="Century"/>
            </a:endParaRPr>
          </a:p>
        </p:txBody>
      </p:sp>
      <p:pic>
        <p:nvPicPr>
          <p:cNvPr id="108" name="Google Shape;108;p1"/>
          <p:cNvPicPr preferRelativeResize="0"/>
          <p:nvPr/>
        </p:nvPicPr>
        <p:blipFill rotWithShape="1">
          <a:blip r:embed="rId3">
            <a:alphaModFix/>
          </a:blip>
          <a:srcRect/>
          <a:stretch/>
        </p:blipFill>
        <p:spPr>
          <a:xfrm>
            <a:off x="7193689" y="4881533"/>
            <a:ext cx="1481514" cy="494082"/>
          </a:xfrm>
          <a:prstGeom prst="rect">
            <a:avLst/>
          </a:prstGeom>
          <a:noFill/>
          <a:ln>
            <a:noFill/>
          </a:ln>
        </p:spPr>
      </p:pic>
      <p:sp>
        <p:nvSpPr>
          <p:cNvPr id="109" name="Google Shape;109;p1"/>
          <p:cNvSpPr txBox="1"/>
          <p:nvPr/>
        </p:nvSpPr>
        <p:spPr>
          <a:xfrm>
            <a:off x="4821980" y="4472892"/>
            <a:ext cx="4066677"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dirty="0">
                <a:solidFill>
                  <a:srgbClr val="000000"/>
                </a:solidFill>
                <a:latin typeface="Rockwell"/>
                <a:ea typeface="Rockwell"/>
                <a:cs typeface="Rockwell"/>
                <a:sym typeface="Rockwell"/>
              </a:rPr>
              <a:t>Dr. </a:t>
            </a:r>
            <a:r>
              <a:rPr lang="en-US" sz="1500" b="0" i="0" u="none" strike="noStrike" cap="none" dirty="0" smtClean="0">
                <a:solidFill>
                  <a:srgbClr val="000000"/>
                </a:solidFill>
                <a:latin typeface="Rockwell"/>
                <a:ea typeface="Rockwell"/>
                <a:cs typeface="Rockwell"/>
                <a:sym typeface="Rockwell"/>
              </a:rPr>
              <a:t>Robin </a:t>
            </a:r>
            <a:r>
              <a:rPr lang="en-US" sz="1500" b="0" i="0" u="none" strike="noStrike" cap="none" dirty="0" err="1" smtClean="0">
                <a:solidFill>
                  <a:srgbClr val="000000"/>
                </a:solidFill>
                <a:latin typeface="Rockwell"/>
                <a:ea typeface="Rockwell"/>
                <a:cs typeface="Rockwell"/>
                <a:sym typeface="Rockwell"/>
              </a:rPr>
              <a:t>Ramcharan</a:t>
            </a:r>
            <a:r>
              <a:rPr lang="en-US" sz="1500" dirty="0" smtClean="0">
                <a:latin typeface="Rockwell"/>
                <a:ea typeface="Rockwell"/>
                <a:cs typeface="Rockwell"/>
                <a:sym typeface="Rockwell"/>
              </a:rPr>
              <a:t>, Executive Director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0" y="274650"/>
            <a:ext cx="9144000" cy="599100"/>
          </a:xfrm>
          <a:prstGeom prst="rect">
            <a:avLst/>
          </a:prstGeom>
          <a:solidFill>
            <a:srgbClr val="92D050"/>
          </a:solidFill>
          <a:ln>
            <a:noFill/>
          </a:ln>
        </p:spPr>
        <p:txBody>
          <a:bodyPr spcFirstLastPara="1" wrap="square" lIns="91425" tIns="91425" rIns="91425" bIns="91425" anchor="ctr" anchorCtr="0">
            <a:noAutofit/>
          </a:bodyPr>
          <a:lstStyle/>
          <a:p>
            <a:pPr marL="0" lvl="0" indent="0" algn="ctr" rtl="0">
              <a:lnSpc>
                <a:spcPct val="107916"/>
              </a:lnSpc>
              <a:spcBef>
                <a:spcPts val="0"/>
              </a:spcBef>
              <a:spcAft>
                <a:spcPts val="600"/>
              </a:spcAft>
              <a:buClr>
                <a:schemeClr val="dk1"/>
              </a:buClr>
              <a:buSzPts val="1100"/>
              <a:buFont typeface="Arial"/>
              <a:buNone/>
            </a:pPr>
            <a:r>
              <a:rPr lang="en-US" sz="2400" b="1">
                <a:solidFill>
                  <a:schemeClr val="lt1"/>
                </a:solidFill>
                <a:latin typeface="Century"/>
                <a:ea typeface="Century"/>
                <a:cs typeface="Century"/>
                <a:sym typeface="Century"/>
              </a:rPr>
              <a:t>Average Time spent on Traditional Media</a:t>
            </a:r>
            <a:endParaRPr sz="2400" b="1">
              <a:solidFill>
                <a:schemeClr val="lt1"/>
              </a:solidFill>
            </a:endParaRPr>
          </a:p>
        </p:txBody>
      </p:sp>
      <p:graphicFrame>
        <p:nvGraphicFramePr>
          <p:cNvPr id="197" name="Google Shape;197;p12"/>
          <p:cNvGraphicFramePr/>
          <p:nvPr/>
        </p:nvGraphicFramePr>
        <p:xfrm>
          <a:off x="329425" y="1574250"/>
          <a:ext cx="8485125" cy="3025225"/>
        </p:xfrm>
        <a:graphic>
          <a:graphicData uri="http://schemas.openxmlformats.org/drawingml/2006/table">
            <a:tbl>
              <a:tblPr bandRow="1">
                <a:noFill/>
                <a:tableStyleId>{8509D25C-9E5A-4C5E-86F9-00E008BC8037}</a:tableStyleId>
              </a:tblPr>
              <a:tblGrid>
                <a:gridCol w="1393825"/>
                <a:gridCol w="1863900"/>
                <a:gridCol w="1739200"/>
                <a:gridCol w="1744100"/>
                <a:gridCol w="1744100"/>
              </a:tblGrid>
              <a:tr h="3695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entury"/>
                          <a:ea typeface="Century"/>
                          <a:cs typeface="Century"/>
                          <a:sym typeface="Century"/>
                        </a:rPr>
                        <a:t>Countries</a:t>
                      </a:r>
                      <a:endParaRPr sz="12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entury"/>
                          <a:ea typeface="Century"/>
                          <a:cs typeface="Century"/>
                          <a:sym typeface="Century"/>
                        </a:rPr>
                        <a:t>Linear TV</a:t>
                      </a:r>
                      <a:endParaRPr sz="12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entury"/>
                          <a:ea typeface="Century"/>
                          <a:cs typeface="Century"/>
                          <a:sym typeface="Century"/>
                        </a:rPr>
                        <a:t>Broadcast Radio</a:t>
                      </a:r>
                      <a:endParaRPr sz="12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entury"/>
                          <a:ea typeface="Century"/>
                          <a:cs typeface="Century"/>
                          <a:sym typeface="Century"/>
                        </a:rPr>
                        <a:t>Print Press</a:t>
                      </a:r>
                      <a:endParaRPr sz="12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Century"/>
                          <a:ea typeface="Century"/>
                          <a:cs typeface="Century"/>
                          <a:sym typeface="Century"/>
                        </a:rPr>
                        <a:t>Games Consoles</a:t>
                      </a:r>
                      <a:endParaRPr sz="1200" b="1" u="none" strike="noStrike" cap="none">
                        <a:latin typeface="Century"/>
                        <a:ea typeface="Century"/>
                        <a:cs typeface="Century"/>
                        <a:sym typeface="Century"/>
                      </a:endParaRPr>
                    </a:p>
                  </a:txBody>
                  <a:tcPr marL="68575" marR="68575" marT="0" marB="0"/>
                </a:tc>
              </a:tr>
              <a:tr h="4015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Indonesia</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 hours 23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42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 hour 14 minutes</a:t>
                      </a:r>
                      <a:endParaRPr sz="1000" u="none" strike="noStrike" cap="none">
                        <a:latin typeface="Century"/>
                        <a:ea typeface="Century"/>
                        <a:cs typeface="Century"/>
                        <a:sym typeface="Century"/>
                      </a:endParaRPr>
                    </a:p>
                  </a:txBody>
                  <a:tcPr marL="68575" marR="68575" marT="0" marB="0"/>
                </a:tc>
              </a:tr>
              <a:tr h="4319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Malaysia</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 hours 4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 hour 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43 minutes</a:t>
                      </a:r>
                      <a:endParaRPr sz="1000" u="none" strike="noStrike" cap="none">
                        <a:solidFill>
                          <a:srgbClr val="222222"/>
                        </a:solidFill>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entury"/>
                          <a:ea typeface="Century"/>
                          <a:cs typeface="Century"/>
                          <a:sym typeface="Century"/>
                        </a:rPr>
                        <a:t>1 hour 9 minutes</a:t>
                      </a:r>
                      <a:endParaRPr sz="1000" u="none" strike="noStrike" cap="none">
                        <a:latin typeface="Century"/>
                        <a:ea typeface="Century"/>
                        <a:cs typeface="Century"/>
                        <a:sym typeface="Century"/>
                      </a:endParaRPr>
                    </a:p>
                  </a:txBody>
                  <a:tcPr marL="68575" marR="68575" marT="0" marB="0"/>
                </a:tc>
              </a:tr>
              <a:tr h="4319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Philippines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 hours 30 minutes</a:t>
                      </a:r>
                      <a:endParaRPr sz="10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57 minutes</a:t>
                      </a:r>
                      <a:endParaRPr sz="1000" u="none" strike="noStrike" cap="none">
                        <a:highlight>
                          <a:srgbClr val="FFFF00"/>
                        </a:highlight>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41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entury"/>
                          <a:ea typeface="Century"/>
                          <a:cs typeface="Century"/>
                          <a:sym typeface="Century"/>
                        </a:rPr>
                        <a:t> 1 hour 34 minutes</a:t>
                      </a:r>
                      <a:endParaRPr sz="1000" u="none" strike="noStrike" cap="none">
                        <a:latin typeface="Century"/>
                        <a:ea typeface="Century"/>
                        <a:cs typeface="Century"/>
                        <a:sym typeface="Century"/>
                      </a:endParaRPr>
                    </a:p>
                  </a:txBody>
                  <a:tcPr marL="68575" marR="68575" marT="0" marB="0"/>
                </a:tc>
              </a:tr>
              <a:tr h="4697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Singapore</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 hour 33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34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entury"/>
                          <a:ea typeface="Century"/>
                          <a:cs typeface="Century"/>
                          <a:sym typeface="Century"/>
                        </a:rPr>
                        <a:t>33  minutes</a:t>
                      </a:r>
                      <a:endParaRPr sz="1000" u="none" strike="noStrike" cap="none">
                        <a:latin typeface="Century"/>
                        <a:ea typeface="Century"/>
                        <a:cs typeface="Century"/>
                        <a:sym typeface="Century"/>
                      </a:endParaRPr>
                    </a:p>
                  </a:txBody>
                  <a:tcPr marL="68575" marR="68575" marT="0" marB="0"/>
                </a:tc>
              </a:tr>
              <a:tr h="4886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Thailand</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 hours 26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56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 hour 2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entury"/>
                          <a:ea typeface="Century"/>
                          <a:cs typeface="Century"/>
                          <a:sym typeface="Century"/>
                        </a:rPr>
                        <a:t> 1 hour 36  minutes</a:t>
                      </a:r>
                      <a:endParaRPr sz="1000" u="none" strike="noStrike" cap="none">
                        <a:latin typeface="Century"/>
                        <a:ea typeface="Century"/>
                        <a:cs typeface="Century"/>
                        <a:sym typeface="Century"/>
                      </a:endParaRPr>
                    </a:p>
                  </a:txBody>
                  <a:tcPr marL="68575" marR="68575" marT="0" marB="0"/>
                </a:tc>
              </a:tr>
              <a:tr h="4319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Vietnam</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 hour 26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29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45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latin typeface="Century"/>
                          <a:ea typeface="Century"/>
                          <a:cs typeface="Century"/>
                          <a:sym typeface="Century"/>
                        </a:rPr>
                        <a:t>52  minutes</a:t>
                      </a:r>
                      <a:endParaRPr sz="1000" u="none" strike="noStrike" cap="none">
                        <a:solidFill>
                          <a:schemeClr val="dk1"/>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Century"/>
                        <a:ea typeface="Century"/>
                        <a:cs typeface="Century"/>
                        <a:sym typeface="Century"/>
                      </a:endParaRPr>
                    </a:p>
                  </a:txBody>
                  <a:tcPr marL="68575" marR="68575" marT="0" marB="0"/>
                </a:tc>
              </a:tr>
            </a:tbl>
          </a:graphicData>
        </a:graphic>
      </p:graphicFrame>
      <p:sp>
        <p:nvSpPr>
          <p:cNvPr id="198" name="Google Shape;198;p12"/>
          <p:cNvSpPr txBox="1"/>
          <p:nvPr/>
        </p:nvSpPr>
        <p:spPr>
          <a:xfrm>
            <a:off x="329450" y="4916000"/>
            <a:ext cx="8126400" cy="4617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600"/>
              </a:spcAft>
              <a:buClr>
                <a:schemeClr val="dk1"/>
              </a:buClr>
              <a:buSzPts val="1100"/>
              <a:buFont typeface="Arial"/>
              <a:buNone/>
            </a:pPr>
            <a:r>
              <a:rPr lang="en-US" sz="1400" b="0" i="0" u="none" strike="noStrike" cap="none">
                <a:solidFill>
                  <a:schemeClr val="dk1"/>
                </a:solidFill>
                <a:latin typeface="Century"/>
                <a:ea typeface="Century"/>
                <a:cs typeface="Century"/>
                <a:sym typeface="Century"/>
              </a:rPr>
              <a:t>Source: Global Web Index (2017), Digital vs. Traditional Media Consumption (2017)</a:t>
            </a:r>
            <a:endParaRPr sz="1400" b="0" i="0" u="none" strike="noStrike" cap="none">
              <a:solidFill>
                <a:srgbClr val="000000"/>
              </a:solidFill>
              <a:latin typeface="Calibri"/>
              <a:ea typeface="Calibri"/>
              <a:cs typeface="Calibri"/>
              <a:sym typeface="Calibri"/>
            </a:endParaRPr>
          </a:p>
        </p:txBody>
      </p:sp>
      <p:pic>
        <p:nvPicPr>
          <p:cNvPr id="199" name="Google Shape;199;p12"/>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13"/>
          <p:cNvGraphicFramePr/>
          <p:nvPr/>
        </p:nvGraphicFramePr>
        <p:xfrm>
          <a:off x="1078700" y="1659975"/>
          <a:ext cx="7156500" cy="2869375"/>
        </p:xfrm>
        <a:graphic>
          <a:graphicData uri="http://schemas.openxmlformats.org/drawingml/2006/table">
            <a:tbl>
              <a:tblPr bandRow="1">
                <a:noFill/>
                <a:tableStyleId>{8509D25C-9E5A-4C5E-86F9-00E008BC8037}</a:tableStyleId>
              </a:tblPr>
              <a:tblGrid>
                <a:gridCol w="1572700"/>
                <a:gridCol w="2150175"/>
                <a:gridCol w="2150175"/>
                <a:gridCol w="1283450"/>
              </a:tblGrid>
              <a:tr h="3852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entury"/>
                          <a:ea typeface="Century"/>
                          <a:cs typeface="Century"/>
                          <a:sym typeface="Century"/>
                        </a:rPr>
                        <a:t>Countries</a:t>
                      </a:r>
                      <a:endParaRPr sz="10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entury"/>
                          <a:ea typeface="Century"/>
                          <a:cs typeface="Century"/>
                          <a:sym typeface="Century"/>
                        </a:rPr>
                        <a:t>Digital</a:t>
                      </a:r>
                      <a:endParaRPr sz="10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entury"/>
                          <a:ea typeface="Century"/>
                          <a:cs typeface="Century"/>
                          <a:sym typeface="Century"/>
                        </a:rPr>
                        <a:t>Traditional</a:t>
                      </a:r>
                      <a:endParaRPr sz="10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Century"/>
                          <a:ea typeface="Century"/>
                          <a:cs typeface="Century"/>
                          <a:sym typeface="Century"/>
                        </a:rPr>
                        <a:t>Digital media time (%) </a:t>
                      </a:r>
                      <a:endParaRPr sz="1000" b="1" u="none" strike="noStrike" cap="none">
                        <a:latin typeface="Century"/>
                        <a:ea typeface="Century"/>
                        <a:cs typeface="Century"/>
                        <a:sym typeface="Century"/>
                      </a:endParaRPr>
                    </a:p>
                  </a:txBody>
                  <a:tcPr marL="68575" marR="68575" marT="0" marB="0"/>
                </a:tc>
              </a:tr>
              <a:tr h="3768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Indonesia</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 hours 35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 hours 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63%</a:t>
                      </a:r>
                      <a:endParaRPr sz="1000" u="none" strike="noStrike" cap="none">
                        <a:latin typeface="Century"/>
                        <a:ea typeface="Century"/>
                        <a:cs typeface="Century"/>
                        <a:sym typeface="Century"/>
                      </a:endParaRPr>
                    </a:p>
                  </a:txBody>
                  <a:tcPr marL="68575" marR="68575" marT="0" marB="0"/>
                </a:tc>
              </a:tr>
              <a:tr h="3950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Malaysia</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 hours 33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 hours 1 minute</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63%</a:t>
                      </a:r>
                      <a:endParaRPr sz="1000" u="none" strike="noStrike" cap="none">
                        <a:solidFill>
                          <a:srgbClr val="222222"/>
                        </a:solidFill>
                        <a:latin typeface="Century"/>
                        <a:ea typeface="Century"/>
                        <a:cs typeface="Century"/>
                        <a:sym typeface="Century"/>
                      </a:endParaRPr>
                    </a:p>
                  </a:txBody>
                  <a:tcPr marL="68575" marR="68575" marT="0" marB="0"/>
                </a:tc>
              </a:tr>
              <a:tr h="4280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Philippines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 hours 40 minutes</a:t>
                      </a:r>
                      <a:endParaRPr sz="1000" b="1"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 hours 43 minutes</a:t>
                      </a:r>
                      <a:endParaRPr sz="1000" u="none" strike="noStrike" cap="none">
                        <a:highlight>
                          <a:srgbClr val="FFFF00"/>
                        </a:highlight>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60%</a:t>
                      </a:r>
                      <a:endParaRPr sz="1000" u="none" strike="noStrike" cap="none">
                        <a:latin typeface="Century"/>
                        <a:ea typeface="Century"/>
                        <a:cs typeface="Century"/>
                        <a:sym typeface="Century"/>
                      </a:endParaRPr>
                    </a:p>
                  </a:txBody>
                  <a:tcPr marL="68575" marR="68575" marT="0" marB="0"/>
                </a:tc>
              </a:tr>
              <a:tr h="4280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Singapore</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 hours 41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 hours 35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65%</a:t>
                      </a:r>
                      <a:endParaRPr sz="1000" u="none" strike="noStrike" cap="none">
                        <a:latin typeface="Century"/>
                        <a:ea typeface="Century"/>
                        <a:cs typeface="Century"/>
                        <a:sym typeface="Century"/>
                      </a:endParaRPr>
                    </a:p>
                  </a:txBody>
                  <a:tcPr marL="68575" marR="68575" marT="0" marB="0"/>
                </a:tc>
              </a:tr>
              <a:tr h="4280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Thailand</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 hours 33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 hours 2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59%</a:t>
                      </a:r>
                      <a:endParaRPr sz="1000" u="none" strike="noStrike" cap="none">
                        <a:latin typeface="Century"/>
                        <a:ea typeface="Century"/>
                        <a:cs typeface="Century"/>
                        <a:sym typeface="Century"/>
                      </a:endParaRPr>
                    </a:p>
                  </a:txBody>
                  <a:tcPr marL="68575" marR="68575" marT="0" marB="0"/>
                </a:tc>
              </a:tr>
              <a:tr h="4280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Vietnam</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 hours 50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 hours 33 minutes</a:t>
                      </a:r>
                      <a:endParaRPr sz="1000" u="none" strike="noStrike" cap="none">
                        <a:latin typeface="Century"/>
                        <a:ea typeface="Century"/>
                        <a:cs typeface="Century"/>
                        <a:sym typeface="Century"/>
                      </a:endParaRPr>
                    </a:p>
                  </a:txBody>
                  <a:tcPr marL="68575" marR="68575" marT="0" marB="0"/>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66%</a:t>
                      </a:r>
                      <a:endParaRPr sz="1000" u="none" strike="noStrike" cap="none">
                        <a:latin typeface="Century"/>
                        <a:ea typeface="Century"/>
                        <a:cs typeface="Century"/>
                        <a:sym typeface="Century"/>
                      </a:endParaRPr>
                    </a:p>
                  </a:txBody>
                  <a:tcPr marL="68575" marR="68575" marT="0" marB="0"/>
                </a:tc>
              </a:tr>
            </a:tbl>
          </a:graphicData>
        </a:graphic>
      </p:graphicFrame>
      <p:sp>
        <p:nvSpPr>
          <p:cNvPr id="205" name="Google Shape;205;p13"/>
          <p:cNvSpPr txBox="1"/>
          <p:nvPr/>
        </p:nvSpPr>
        <p:spPr>
          <a:xfrm>
            <a:off x="1017600" y="4724662"/>
            <a:ext cx="8126400" cy="4617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600"/>
              </a:spcAft>
              <a:buClr>
                <a:srgbClr val="000000"/>
              </a:buClr>
              <a:buSzPts val="1400"/>
              <a:buFont typeface="Arial"/>
              <a:buNone/>
            </a:pPr>
            <a:r>
              <a:rPr lang="en-US" sz="1400" b="0" i="0" u="none" strike="noStrike" cap="none">
                <a:solidFill>
                  <a:schemeClr val="dk1"/>
                </a:solidFill>
                <a:latin typeface="Century"/>
                <a:ea typeface="Century"/>
                <a:cs typeface="Century"/>
                <a:sym typeface="Century"/>
              </a:rPr>
              <a:t>Source: Global Web Index (2017), Digital vs. Traditional Media Consumption (2017)</a:t>
            </a:r>
            <a:endParaRPr sz="1400" b="0" i="0" u="none" strike="noStrike" cap="none">
              <a:solidFill>
                <a:srgbClr val="000000"/>
              </a:solidFill>
              <a:latin typeface="Calibri"/>
              <a:ea typeface="Calibri"/>
              <a:cs typeface="Calibri"/>
              <a:sym typeface="Calibri"/>
            </a:endParaRPr>
          </a:p>
        </p:txBody>
      </p:sp>
      <p:pic>
        <p:nvPicPr>
          <p:cNvPr id="206" name="Google Shape;206;p13"/>
          <p:cNvPicPr preferRelativeResize="0"/>
          <p:nvPr/>
        </p:nvPicPr>
        <p:blipFill rotWithShape="1">
          <a:blip r:embed="rId3">
            <a:alphaModFix/>
          </a:blip>
          <a:srcRect/>
          <a:stretch/>
        </p:blipFill>
        <p:spPr>
          <a:xfrm>
            <a:off x="6858101" y="5862747"/>
            <a:ext cx="1975350" cy="658777"/>
          </a:xfrm>
          <a:prstGeom prst="rect">
            <a:avLst/>
          </a:prstGeom>
          <a:noFill/>
          <a:ln>
            <a:noFill/>
          </a:ln>
        </p:spPr>
      </p:pic>
      <p:sp>
        <p:nvSpPr>
          <p:cNvPr id="207" name="Google Shape;207;p13"/>
          <p:cNvSpPr/>
          <p:nvPr/>
        </p:nvSpPr>
        <p:spPr>
          <a:xfrm>
            <a:off x="600075" y="187518"/>
            <a:ext cx="8134350" cy="1046295"/>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7916"/>
              </a:lnSpc>
              <a:spcBef>
                <a:spcPts val="0"/>
              </a:spcBef>
              <a:spcAft>
                <a:spcPts val="0"/>
              </a:spcAft>
              <a:buNone/>
            </a:pPr>
            <a:r>
              <a:rPr lang="en-US" sz="2400" b="1" i="0" u="none" strike="noStrike" cap="none">
                <a:solidFill>
                  <a:schemeClr val="lt1"/>
                </a:solidFill>
                <a:latin typeface="Century"/>
                <a:ea typeface="Century"/>
                <a:cs typeface="Century"/>
                <a:sym typeface="Century"/>
              </a:rPr>
              <a:t>Average Time spent on Media Consumption </a:t>
            </a:r>
            <a:endParaRPr/>
          </a:p>
          <a:p>
            <a:pPr marL="0" marR="0" lvl="0" indent="0" algn="ctr" rtl="0">
              <a:lnSpc>
                <a:spcPct val="107916"/>
              </a:lnSpc>
              <a:spcBef>
                <a:spcPts val="600"/>
              </a:spcBef>
              <a:spcAft>
                <a:spcPts val="600"/>
              </a:spcAft>
              <a:buNone/>
            </a:pPr>
            <a:r>
              <a:rPr lang="en-US" sz="2400" b="1" i="0" u="none" strike="noStrike" cap="none">
                <a:solidFill>
                  <a:schemeClr val="lt1"/>
                </a:solidFill>
                <a:latin typeface="Century"/>
                <a:ea typeface="Century"/>
                <a:cs typeface="Century"/>
                <a:sym typeface="Century"/>
              </a:rPr>
              <a:t>(Digital vs. Traditional Media)</a:t>
            </a:r>
            <a:endParaRPr sz="2400" b="1" i="0" u="none" strike="noStrike" cap="none">
              <a:solidFill>
                <a:srgbClr val="000000"/>
              </a:solidFill>
              <a:latin typeface="Century"/>
              <a:ea typeface="Century"/>
              <a:cs typeface="Century"/>
              <a:sym typeface="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1"/>
        <p:cNvGrpSpPr/>
        <p:nvPr/>
      </p:nvGrpSpPr>
      <p:grpSpPr>
        <a:xfrm>
          <a:off x="0" y="0"/>
          <a:ext cx="0" cy="0"/>
          <a:chOff x="0" y="0"/>
          <a:chExt cx="0" cy="0"/>
        </a:xfrm>
      </p:grpSpPr>
      <p:sp>
        <p:nvSpPr>
          <p:cNvPr id="212" name="Google Shape;212;p8"/>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8"/>
          <p:cNvPicPr preferRelativeResize="0"/>
          <p:nvPr/>
        </p:nvPicPr>
        <p:blipFill rotWithShape="1">
          <a:blip r:embed="rId3">
            <a:alphaModFix/>
          </a:blip>
          <a:srcRect/>
          <a:stretch/>
        </p:blipFill>
        <p:spPr>
          <a:xfrm>
            <a:off x="6858101" y="5755928"/>
            <a:ext cx="1975352" cy="658776"/>
          </a:xfrm>
          <a:prstGeom prst="rect">
            <a:avLst/>
          </a:prstGeom>
          <a:noFill/>
          <a:ln>
            <a:noFill/>
          </a:ln>
        </p:spPr>
      </p:pic>
      <p:sp>
        <p:nvSpPr>
          <p:cNvPr id="214" name="Google Shape;214;p8"/>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txBox="1">
            <a:spLocks noGrp="1"/>
          </p:cNvSpPr>
          <p:nvPr>
            <p:ph type="title"/>
          </p:nvPr>
        </p:nvSpPr>
        <p:spPr>
          <a:xfrm flipH="1">
            <a:off x="6099043" y="4323542"/>
            <a:ext cx="2455073" cy="7143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16" name="Google Shape;216;p8"/>
          <p:cNvSpPr txBox="1">
            <a:spLocks noGrp="1"/>
          </p:cNvSpPr>
          <p:nvPr>
            <p:ph type="body" idx="1"/>
          </p:nvPr>
        </p:nvSpPr>
        <p:spPr>
          <a:xfrm>
            <a:off x="4794853" y="4469681"/>
            <a:ext cx="4038600" cy="1469496"/>
          </a:xfrm>
          <a:prstGeom prst="rect">
            <a:avLst/>
          </a:prstGeom>
          <a:noFill/>
          <a:ln>
            <a:noFill/>
          </a:ln>
        </p:spPr>
        <p:txBody>
          <a:bodyPr spcFirstLastPara="1" wrap="square" lIns="91425" tIns="91425" rIns="91425" bIns="91425" anchor="t" anchorCtr="0">
            <a:noAutofit/>
          </a:bodyPr>
          <a:lstStyle/>
          <a:p>
            <a:pPr marL="50800" lvl="0" indent="0" algn="r" rtl="0">
              <a:lnSpc>
                <a:spcPct val="100000"/>
              </a:lnSpc>
              <a:spcBef>
                <a:spcPts val="600"/>
              </a:spcBef>
              <a:spcAft>
                <a:spcPts val="0"/>
              </a:spcAft>
              <a:buSzPts val="2800"/>
              <a:buNone/>
            </a:pPr>
            <a:endParaRPr sz="2000"/>
          </a:p>
          <a:p>
            <a:pPr marL="50800" lvl="0" indent="0" algn="l" rtl="0">
              <a:lnSpc>
                <a:spcPct val="100000"/>
              </a:lnSpc>
              <a:spcBef>
                <a:spcPts val="600"/>
              </a:spcBef>
              <a:spcAft>
                <a:spcPts val="0"/>
              </a:spcAft>
              <a:buSzPts val="2800"/>
              <a:buNone/>
            </a:pPr>
            <a:r>
              <a:rPr lang="en-US"/>
              <a:t/>
            </a:r>
            <a:br>
              <a:rPr lang="en-US"/>
            </a:br>
            <a:endParaRPr/>
          </a:p>
        </p:txBody>
      </p:sp>
      <p:sp>
        <p:nvSpPr>
          <p:cNvPr id="217" name="Google Shape;217;p8"/>
          <p:cNvSpPr/>
          <p:nvPr/>
        </p:nvSpPr>
        <p:spPr>
          <a:xfrm>
            <a:off x="0" y="0"/>
            <a:ext cx="9144000" cy="590309"/>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entury"/>
                <a:ea typeface="Century"/>
                <a:cs typeface="Century"/>
                <a:sym typeface="Century"/>
              </a:rPr>
              <a:t>Election Dates in Southeast Asia </a:t>
            </a:r>
            <a:endParaRPr sz="2400" b="1" i="0" u="none" strike="noStrike" cap="none">
              <a:solidFill>
                <a:srgbClr val="000000"/>
              </a:solidFill>
              <a:latin typeface="Century"/>
              <a:ea typeface="Century"/>
              <a:cs typeface="Century"/>
              <a:sym typeface="Century"/>
            </a:endParaRPr>
          </a:p>
        </p:txBody>
      </p:sp>
      <p:graphicFrame>
        <p:nvGraphicFramePr>
          <p:cNvPr id="218" name="Google Shape;218;p8"/>
          <p:cNvGraphicFramePr/>
          <p:nvPr/>
        </p:nvGraphicFramePr>
        <p:xfrm>
          <a:off x="393540" y="736448"/>
          <a:ext cx="8328000" cy="4504195"/>
        </p:xfrm>
        <a:graphic>
          <a:graphicData uri="http://schemas.openxmlformats.org/drawingml/2006/table">
            <a:tbl>
              <a:tblPr firstRow="1" bandRow="1">
                <a:noFill/>
                <a:tableStyleId>{D2C24B34-FAE9-480B-ADD6-471603D52D04}</a:tableStyleId>
              </a:tblPr>
              <a:tblGrid>
                <a:gridCol w="1990850"/>
                <a:gridCol w="3188825"/>
                <a:gridCol w="3148325"/>
              </a:tblGrid>
              <a:tr h="384225">
                <a:tc>
                  <a:txBody>
                    <a:bodyPr/>
                    <a:lstStyle/>
                    <a:p>
                      <a:pPr marL="0" marR="0" lvl="0" indent="0" algn="ctr" rtl="0">
                        <a:lnSpc>
                          <a:spcPct val="100000"/>
                        </a:lnSpc>
                        <a:spcBef>
                          <a:spcPts val="0"/>
                        </a:spcBef>
                        <a:spcAft>
                          <a:spcPts val="0"/>
                        </a:spcAft>
                        <a:buNone/>
                      </a:pPr>
                      <a:r>
                        <a:rPr lang="en-US" sz="1700" b="1" u="none" strike="noStrike" cap="none">
                          <a:solidFill>
                            <a:schemeClr val="dk1"/>
                          </a:solidFill>
                          <a:latin typeface="Century"/>
                          <a:ea typeface="Century"/>
                          <a:cs typeface="Century"/>
                          <a:sym typeface="Century"/>
                        </a:rPr>
                        <a:t>Countries</a:t>
                      </a:r>
                      <a:endParaRPr sz="1700" u="none" strike="noStrike" cap="none">
                        <a:latin typeface="Century"/>
                        <a:ea typeface="Century"/>
                        <a:cs typeface="Century"/>
                        <a:sym typeface="Century"/>
                      </a:endParaRPr>
                    </a:p>
                  </a:txBody>
                  <a:tcPr marL="91450" marR="91450" marT="45725" marB="45725"/>
                </a:tc>
                <a:tc>
                  <a:txBody>
                    <a:bodyPr/>
                    <a:lstStyle/>
                    <a:p>
                      <a:pPr marL="0" marR="0" lvl="0" indent="0" algn="ctr" rtl="0">
                        <a:lnSpc>
                          <a:spcPct val="100000"/>
                        </a:lnSpc>
                        <a:spcBef>
                          <a:spcPts val="0"/>
                        </a:spcBef>
                        <a:spcAft>
                          <a:spcPts val="0"/>
                        </a:spcAft>
                        <a:buNone/>
                      </a:pPr>
                      <a:r>
                        <a:rPr lang="en-US" sz="1700" b="1" u="none" strike="noStrike" cap="none">
                          <a:solidFill>
                            <a:schemeClr val="dk1"/>
                          </a:solidFill>
                          <a:latin typeface="Century"/>
                          <a:ea typeface="Century"/>
                          <a:cs typeface="Century"/>
                          <a:sym typeface="Century"/>
                        </a:rPr>
                        <a:t>Previous elections</a:t>
                      </a:r>
                      <a:endParaRPr sz="1700" u="none" strike="noStrike" cap="none">
                        <a:latin typeface="Century"/>
                        <a:ea typeface="Century"/>
                        <a:cs typeface="Century"/>
                        <a:sym typeface="Century"/>
                      </a:endParaRPr>
                    </a:p>
                  </a:txBody>
                  <a:tcPr marL="91450" marR="91450" marT="45725" marB="45725"/>
                </a:tc>
                <a:tc>
                  <a:txBody>
                    <a:bodyPr/>
                    <a:lstStyle/>
                    <a:p>
                      <a:pPr marL="0" marR="0" lvl="0" indent="0" algn="ctr" rtl="0">
                        <a:lnSpc>
                          <a:spcPct val="100000"/>
                        </a:lnSpc>
                        <a:spcBef>
                          <a:spcPts val="0"/>
                        </a:spcBef>
                        <a:spcAft>
                          <a:spcPts val="0"/>
                        </a:spcAft>
                        <a:buNone/>
                      </a:pPr>
                      <a:r>
                        <a:rPr lang="en-US" sz="1700" b="1" u="none" strike="noStrike" cap="none">
                          <a:solidFill>
                            <a:schemeClr val="dk1"/>
                          </a:solidFill>
                          <a:latin typeface="Century"/>
                          <a:ea typeface="Century"/>
                          <a:cs typeface="Century"/>
                          <a:sym typeface="Century"/>
                        </a:rPr>
                        <a:t>Next elections</a:t>
                      </a:r>
                      <a:endParaRPr sz="1700" u="none" strike="noStrike" cap="none">
                        <a:latin typeface="Century"/>
                        <a:ea typeface="Century"/>
                        <a:cs typeface="Century"/>
                        <a:sym typeface="Century"/>
                      </a:endParaRPr>
                    </a:p>
                  </a:txBody>
                  <a:tcPr marL="91450" marR="91450" marT="45725" marB="45725"/>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Cambodia</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2018 general election</a:t>
                      </a:r>
                      <a:endParaRPr/>
                    </a:p>
                  </a:txBody>
                  <a:tcPr marL="68575" marR="68575" marT="0" marB="0"/>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Indonesia </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2019 presidential election</a:t>
                      </a:r>
                      <a:endParaRPr sz="1400" u="none" strike="noStrike" cap="none">
                        <a:latin typeface="Century"/>
                        <a:ea typeface="Century"/>
                        <a:cs typeface="Century"/>
                        <a:sym typeface="Century"/>
                      </a:endParaRPr>
                    </a:p>
                  </a:txBody>
                  <a:tcPr marL="68575" marR="68575" marT="0" marB="0"/>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Malaysia</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b="0" u="none" strike="noStrike" cap="none">
                          <a:latin typeface="Century"/>
                          <a:ea typeface="Century"/>
                          <a:cs typeface="Century"/>
                          <a:sym typeface="Century"/>
                        </a:rPr>
                        <a:t>2018 general election</a:t>
                      </a:r>
                      <a:endParaRPr sz="1400" b="0" u="none" strike="noStrike" cap="none">
                        <a:latin typeface="Century"/>
                        <a:ea typeface="Century"/>
                        <a:cs typeface="Century"/>
                        <a:sym typeface="Century"/>
                      </a:endParaRPr>
                    </a:p>
                  </a:txBody>
                  <a:tcPr marL="68575" marR="68575" marT="0" marB="0"/>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Myanmar</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2015 general election</a:t>
                      </a:r>
                      <a:endParaRPr/>
                    </a:p>
                  </a:txBody>
                  <a:tcPr marL="68575" marR="68575" marT="0" marB="0"/>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2020 general election</a:t>
                      </a:r>
                      <a:endParaRPr/>
                    </a:p>
                  </a:txBody>
                  <a:tcPr marL="91450" marR="91450" marT="45725" marB="45725">
                    <a:solidFill>
                      <a:srgbClr val="FBD4B4"/>
                    </a:solidFill>
                  </a:tcPr>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Philippines</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2019 mid-term election</a:t>
                      </a:r>
                      <a:endParaRPr/>
                    </a:p>
                  </a:txBody>
                  <a:tcPr marL="68575" marR="68575" marT="0" marB="0"/>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84225">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Singapore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2015 general election</a:t>
                      </a:r>
                      <a:endParaRPr/>
                    </a:p>
                  </a:txBody>
                  <a:tcPr marL="68575" marR="68575" marT="0" marB="0"/>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2020 general election</a:t>
                      </a:r>
                      <a:endParaRPr/>
                    </a:p>
                  </a:txBody>
                  <a:tcPr marL="91450" marR="91450" marT="45725" marB="45725">
                    <a:solidFill>
                      <a:srgbClr val="FBD4B4"/>
                    </a:solidFill>
                  </a:tcPr>
                </a:tc>
              </a:tr>
              <a:tr h="444925">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Thailand</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2019 general election</a:t>
                      </a:r>
                      <a:endParaRPr/>
                    </a:p>
                  </a:txBody>
                  <a:tcPr marL="68575" marR="68575" marT="0" marB="0"/>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453625">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Brunei</a:t>
                      </a:r>
                      <a:endParaRPr/>
                    </a:p>
                  </a:txBody>
                  <a:tcPr marL="68575" marR="68575" marT="0" marB="0" anchor="ctr"/>
                </a:tc>
                <a:tc gridSpan="2">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No Election </a:t>
                      </a:r>
                      <a:endParaRPr/>
                    </a:p>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(Absolute Monarchy)</a:t>
                      </a:r>
                      <a:endParaRPr sz="1400" u="none" strike="noStrike" cap="none">
                        <a:latin typeface="Century"/>
                        <a:ea typeface="Century"/>
                        <a:cs typeface="Century"/>
                        <a:sym typeface="Century"/>
                      </a:endParaRPr>
                    </a:p>
                  </a:txBody>
                  <a:tcPr marL="68575" marR="68575" marT="0" marB="0"/>
                </a:tc>
                <a:tc hMerge="1">
                  <a:txBody>
                    <a:bodyPr/>
                    <a:lstStyle/>
                    <a:p>
                      <a:endParaRPr lang="en-US"/>
                    </a:p>
                  </a:txBody>
                  <a:tcPr/>
                </a:tc>
              </a:tr>
              <a:tr h="453625">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Laos</a:t>
                      </a:r>
                      <a:endParaRPr/>
                    </a:p>
                  </a:txBody>
                  <a:tcPr marL="68575" marR="68575" marT="0" marB="0" anchor="ctr"/>
                </a:tc>
                <a:tc gridSpan="2">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No Election </a:t>
                      </a:r>
                      <a:endParaRPr/>
                    </a:p>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(Communist State)</a:t>
                      </a:r>
                      <a:endParaRPr/>
                    </a:p>
                  </a:txBody>
                  <a:tcPr marL="68575" marR="68575" marT="0" marB="0"/>
                </a:tc>
                <a:tc hMerge="1">
                  <a:txBody>
                    <a:bodyPr/>
                    <a:lstStyle/>
                    <a:p>
                      <a:endParaRPr lang="en-US"/>
                    </a:p>
                  </a:txBody>
                  <a:tcPr/>
                </a:tc>
              </a:tr>
              <a:tr h="453625">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Vietnam</a:t>
                      </a:r>
                      <a:endParaRPr/>
                    </a:p>
                  </a:txBody>
                  <a:tcPr marL="68575" marR="68575" marT="0" marB="0" anchor="ctr"/>
                </a:tc>
                <a:tc gridSpan="2">
                  <a:txBody>
                    <a:bodyPr/>
                    <a:lstStyle/>
                    <a:p>
                      <a:pPr marL="0" marR="0" lvl="0" indent="0" algn="ctr" rtl="0">
                        <a:lnSpc>
                          <a:spcPct val="107000"/>
                        </a:lnSpc>
                        <a:spcBef>
                          <a:spcPts val="0"/>
                        </a:spcBef>
                        <a:spcAft>
                          <a:spcPts val="0"/>
                        </a:spcAft>
                        <a:buNone/>
                      </a:pPr>
                      <a:r>
                        <a:rPr lang="en-US" sz="1400" u="none" strike="noStrike" cap="none">
                          <a:latin typeface="Century"/>
                          <a:ea typeface="Century"/>
                          <a:cs typeface="Century"/>
                          <a:sym typeface="Century"/>
                        </a:rPr>
                        <a:t>No Election </a:t>
                      </a:r>
                      <a:endParaRPr/>
                    </a:p>
                    <a:p>
                      <a:pPr marL="0" marR="0" lvl="0" indent="0" algn="ctr" rtl="0">
                        <a:lnSpc>
                          <a:spcPct val="107000"/>
                        </a:lnSpc>
                        <a:spcBef>
                          <a:spcPts val="0"/>
                        </a:spcBef>
                        <a:spcAft>
                          <a:spcPts val="0"/>
                        </a:spcAft>
                        <a:buClr>
                          <a:srgbClr val="000000"/>
                        </a:buClr>
                        <a:buSzPts val="1400"/>
                        <a:buFont typeface="Arial"/>
                        <a:buNone/>
                      </a:pPr>
                      <a:r>
                        <a:rPr lang="en-US" sz="1400" u="none" strike="noStrike" cap="none">
                          <a:latin typeface="Century"/>
                          <a:ea typeface="Century"/>
                          <a:cs typeface="Century"/>
                          <a:sym typeface="Century"/>
                        </a:rPr>
                        <a:t>(Communist State)</a:t>
                      </a:r>
                      <a:endParaRPr/>
                    </a:p>
                  </a:txBody>
                  <a:tcPr marL="68575" marR="68575" marT="0" marB="0"/>
                </a:tc>
                <a:tc hMerge="1">
                  <a:txBody>
                    <a:bodyPr/>
                    <a:lstStyle/>
                    <a:p>
                      <a:endParaRPr 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sp>
        <p:nvSpPr>
          <p:cNvPr id="223" name="Google Shape;223;p14"/>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p14"/>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225" name="Google Shape;225;p14"/>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4"/>
          <p:cNvSpPr txBox="1">
            <a:spLocks noGrp="1"/>
          </p:cNvSpPr>
          <p:nvPr>
            <p:ph type="title"/>
          </p:nvPr>
        </p:nvSpPr>
        <p:spPr>
          <a:xfrm flipH="1">
            <a:off x="6099043" y="4323542"/>
            <a:ext cx="2455073" cy="7143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27" name="Google Shape;227;p14"/>
          <p:cNvSpPr txBox="1">
            <a:spLocks noGrp="1"/>
          </p:cNvSpPr>
          <p:nvPr>
            <p:ph type="body" idx="1"/>
          </p:nvPr>
        </p:nvSpPr>
        <p:spPr>
          <a:xfrm>
            <a:off x="216197" y="949836"/>
            <a:ext cx="5743184" cy="565138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3000"/>
              <a:buFont typeface="Century"/>
              <a:buChar char="•"/>
            </a:pPr>
            <a:r>
              <a:rPr lang="en-US" sz="2000">
                <a:latin typeface="Century"/>
                <a:ea typeface="Century"/>
                <a:cs typeface="Century"/>
                <a:sym typeface="Century"/>
              </a:rPr>
              <a:t>Governments have:</a:t>
            </a:r>
            <a:endParaRPr sz="2000">
              <a:latin typeface="Century"/>
              <a:ea typeface="Century"/>
              <a:cs typeface="Century"/>
              <a:sym typeface="Century"/>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Revised existing law</a:t>
            </a:r>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Drafted new laws</a:t>
            </a:r>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Use existing law to deal with </a:t>
            </a:r>
            <a:br>
              <a:rPr lang="en-US" sz="2000">
                <a:latin typeface="Century"/>
                <a:ea typeface="Century"/>
                <a:cs typeface="Century"/>
                <a:sym typeface="Century"/>
              </a:rPr>
            </a:br>
            <a:r>
              <a:rPr lang="en-US" sz="2000">
                <a:latin typeface="Century"/>
                <a:ea typeface="Century"/>
                <a:cs typeface="Century"/>
                <a:sym typeface="Century"/>
              </a:rPr>
              <a:t>Fake News</a:t>
            </a:r>
            <a:endParaRPr sz="2000">
              <a:latin typeface="Century"/>
              <a:ea typeface="Century"/>
              <a:cs typeface="Century"/>
              <a:sym typeface="Century"/>
            </a:endParaRPr>
          </a:p>
          <a:p>
            <a:pPr marL="508000" lvl="1" indent="0" algn="l" rtl="0">
              <a:lnSpc>
                <a:spcPct val="100000"/>
              </a:lnSpc>
              <a:spcBef>
                <a:spcPts val="0"/>
              </a:spcBef>
              <a:spcAft>
                <a:spcPts val="0"/>
              </a:spcAft>
              <a:buSzPts val="3000"/>
              <a:buNone/>
            </a:pPr>
            <a:endParaRPr sz="2000">
              <a:latin typeface="Century"/>
              <a:ea typeface="Century"/>
              <a:cs typeface="Century"/>
              <a:sym typeface="Century"/>
            </a:endParaRPr>
          </a:p>
          <a:p>
            <a:pPr marL="508000" lvl="1" indent="0" algn="l" rtl="0">
              <a:lnSpc>
                <a:spcPct val="100000"/>
              </a:lnSpc>
              <a:spcBef>
                <a:spcPts val="0"/>
              </a:spcBef>
              <a:spcAft>
                <a:spcPts val="0"/>
              </a:spcAft>
              <a:buSzPts val="3000"/>
              <a:buNone/>
            </a:pPr>
            <a:endParaRPr sz="2000">
              <a:latin typeface="Century"/>
              <a:ea typeface="Century"/>
              <a:cs typeface="Century"/>
              <a:sym typeface="Century"/>
            </a:endParaRPr>
          </a:p>
          <a:p>
            <a:pPr marL="457200" lvl="0" indent="-406400" algn="l" rtl="0">
              <a:lnSpc>
                <a:spcPct val="100000"/>
              </a:lnSpc>
              <a:spcBef>
                <a:spcPts val="0"/>
              </a:spcBef>
              <a:spcAft>
                <a:spcPts val="0"/>
              </a:spcAft>
              <a:buSzPts val="3000"/>
              <a:buFont typeface="Century"/>
              <a:buChar char="•"/>
            </a:pPr>
            <a:r>
              <a:rPr lang="en-US" sz="2000">
                <a:latin typeface="Century"/>
                <a:ea typeface="Century"/>
                <a:cs typeface="Century"/>
                <a:sym typeface="Century"/>
              </a:rPr>
              <a:t>What is illegal?</a:t>
            </a:r>
            <a:endParaRPr sz="2000">
              <a:latin typeface="Century"/>
              <a:ea typeface="Century"/>
              <a:cs typeface="Century"/>
              <a:sym typeface="Century"/>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That which causes hatred, ill-will, </a:t>
            </a:r>
            <a:br>
              <a:rPr lang="en-US" sz="2000">
                <a:latin typeface="Century"/>
                <a:ea typeface="Century"/>
                <a:cs typeface="Century"/>
                <a:sym typeface="Century"/>
              </a:rPr>
            </a:br>
            <a:r>
              <a:rPr lang="en-US" sz="2000">
                <a:latin typeface="Century"/>
                <a:ea typeface="Century"/>
                <a:cs typeface="Century"/>
                <a:sym typeface="Century"/>
              </a:rPr>
              <a:t>riots and social unrests</a:t>
            </a:r>
            <a:endParaRPr sz="2000">
              <a:latin typeface="Century"/>
              <a:ea typeface="Century"/>
              <a:cs typeface="Century"/>
              <a:sym typeface="Century"/>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That which causes reputational harm to government and its institutions</a:t>
            </a:r>
            <a:endParaRPr sz="2000">
              <a:latin typeface="Century"/>
              <a:ea typeface="Century"/>
              <a:cs typeface="Century"/>
              <a:sym typeface="Century"/>
            </a:endParaRPr>
          </a:p>
          <a:p>
            <a:pPr marL="914400" lvl="1" indent="-406400" algn="l" rtl="0">
              <a:lnSpc>
                <a:spcPct val="100000"/>
              </a:lnSpc>
              <a:spcBef>
                <a:spcPts val="0"/>
              </a:spcBef>
              <a:spcAft>
                <a:spcPts val="0"/>
              </a:spcAft>
              <a:buSzPts val="3000"/>
              <a:buChar char="–"/>
            </a:pPr>
            <a:r>
              <a:rPr lang="en-US" sz="2000">
                <a:latin typeface="Century"/>
                <a:ea typeface="Century"/>
                <a:cs typeface="Century"/>
                <a:sym typeface="Century"/>
              </a:rPr>
              <a:t>Foreign influence on domestic politics</a:t>
            </a:r>
            <a:endParaRPr/>
          </a:p>
          <a:p>
            <a:pPr marL="914400" lvl="1" indent="-215900" algn="l" rtl="0">
              <a:lnSpc>
                <a:spcPct val="100000"/>
              </a:lnSpc>
              <a:spcBef>
                <a:spcPts val="0"/>
              </a:spcBef>
              <a:spcAft>
                <a:spcPts val="0"/>
              </a:spcAft>
              <a:buSzPts val="3000"/>
              <a:buNone/>
            </a:pPr>
            <a:endParaRPr sz="2000">
              <a:latin typeface="Century"/>
              <a:ea typeface="Century"/>
              <a:cs typeface="Century"/>
              <a:sym typeface="Century"/>
            </a:endParaRPr>
          </a:p>
          <a:p>
            <a:pPr marL="50800" lvl="0" indent="0" algn="r" rtl="0">
              <a:lnSpc>
                <a:spcPct val="100000"/>
              </a:lnSpc>
              <a:spcBef>
                <a:spcPts val="600"/>
              </a:spcBef>
              <a:spcAft>
                <a:spcPts val="0"/>
              </a:spcAft>
              <a:buSzPts val="2800"/>
              <a:buNone/>
            </a:pPr>
            <a:endParaRPr sz="2000">
              <a:latin typeface="Century"/>
              <a:ea typeface="Century"/>
              <a:cs typeface="Century"/>
              <a:sym typeface="Century"/>
            </a:endParaRPr>
          </a:p>
          <a:p>
            <a:pPr marL="50800" lvl="0" indent="0" algn="l" rtl="0">
              <a:lnSpc>
                <a:spcPct val="100000"/>
              </a:lnSpc>
              <a:spcBef>
                <a:spcPts val="600"/>
              </a:spcBef>
              <a:spcAft>
                <a:spcPts val="0"/>
              </a:spcAft>
              <a:buSzPts val="2800"/>
              <a:buNone/>
            </a:pPr>
            <a:r>
              <a:rPr lang="en-US" sz="2000">
                <a:latin typeface="Century"/>
                <a:ea typeface="Century"/>
                <a:cs typeface="Century"/>
                <a:sym typeface="Century"/>
              </a:rPr>
              <a:t/>
            </a:r>
            <a:br>
              <a:rPr lang="en-US" sz="2000">
                <a:latin typeface="Century"/>
                <a:ea typeface="Century"/>
                <a:cs typeface="Century"/>
                <a:sym typeface="Century"/>
              </a:rPr>
            </a:br>
            <a:endParaRPr sz="2000">
              <a:latin typeface="Century"/>
              <a:ea typeface="Century"/>
              <a:cs typeface="Century"/>
              <a:sym typeface="Century"/>
            </a:endParaRPr>
          </a:p>
        </p:txBody>
      </p:sp>
      <p:sp>
        <p:nvSpPr>
          <p:cNvPr id="228" name="Google Shape;228;p14"/>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229" name="Google Shape;229;p14" descr="https://lh6.googleusercontent.com/K6p2mH4MPKz3n3CKqcFR6dbvDZoKF1UGkCj588H6VH_PUD_6JVcoXYt3mtg8kC9Na6hhyE2-YBo9fbG_ZcciFdoaQZ5Jsh9Uft7XpVDSXCtlkcS9Vxcz_fBR9pECx1tqNW_CNR9V-Po"/>
          <p:cNvPicPr preferRelativeResize="0"/>
          <p:nvPr/>
        </p:nvPicPr>
        <p:blipFill rotWithShape="1">
          <a:blip r:embed="rId4">
            <a:alphaModFix/>
          </a:blip>
          <a:srcRect/>
          <a:stretch/>
        </p:blipFill>
        <p:spPr>
          <a:xfrm>
            <a:off x="5856628" y="3925453"/>
            <a:ext cx="2976825" cy="1674464"/>
          </a:xfrm>
          <a:prstGeom prst="rect">
            <a:avLst/>
          </a:prstGeom>
          <a:noFill/>
          <a:ln>
            <a:noFill/>
          </a:ln>
        </p:spPr>
      </p:pic>
      <p:pic>
        <p:nvPicPr>
          <p:cNvPr id="230" name="Google Shape;230;p14"/>
          <p:cNvPicPr preferRelativeResize="0"/>
          <p:nvPr/>
        </p:nvPicPr>
        <p:blipFill rotWithShape="1">
          <a:blip r:embed="rId5">
            <a:alphaModFix/>
          </a:blip>
          <a:srcRect/>
          <a:stretch/>
        </p:blipFill>
        <p:spPr>
          <a:xfrm>
            <a:off x="5642976" y="913543"/>
            <a:ext cx="3126864" cy="2431110"/>
          </a:xfrm>
          <a:prstGeom prst="rect">
            <a:avLst/>
          </a:prstGeom>
          <a:noFill/>
          <a:ln>
            <a:noFill/>
          </a:ln>
        </p:spPr>
      </p:pic>
      <p:sp>
        <p:nvSpPr>
          <p:cNvPr id="231" name="Google Shape;231;p14"/>
          <p:cNvSpPr/>
          <p:nvPr/>
        </p:nvSpPr>
        <p:spPr>
          <a:xfrm>
            <a:off x="600075" y="162466"/>
            <a:ext cx="8134350" cy="436725"/>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entury"/>
                <a:ea typeface="Century"/>
                <a:cs typeface="Century"/>
                <a:sym typeface="Century"/>
              </a:rPr>
              <a:t>Types of Legislation Proposes/ Used </a:t>
            </a:r>
            <a:endParaRPr sz="2400" b="1" i="0" u="none" strike="noStrike" cap="none">
              <a:solidFill>
                <a:srgbClr val="000000"/>
              </a:solidFill>
              <a:latin typeface="Century"/>
              <a:ea typeface="Century"/>
              <a:cs typeface="Century"/>
              <a:sym typeface="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p:nvPr/>
        </p:nvSpPr>
        <p:spPr>
          <a:xfrm>
            <a:off x="600075" y="162466"/>
            <a:ext cx="8134350" cy="436725"/>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entury"/>
                <a:ea typeface="Century"/>
                <a:cs typeface="Century"/>
                <a:sym typeface="Century"/>
              </a:rPr>
              <a:t>Types of Legislation Proposes/ Used</a:t>
            </a:r>
            <a:endParaRPr sz="2400" b="1" i="0" u="none" strike="noStrike" cap="none">
              <a:solidFill>
                <a:srgbClr val="000000"/>
              </a:solidFill>
              <a:latin typeface="Century"/>
              <a:ea typeface="Century"/>
              <a:cs typeface="Century"/>
              <a:sym typeface="Century"/>
            </a:endParaRPr>
          </a:p>
        </p:txBody>
      </p:sp>
      <p:sp>
        <p:nvSpPr>
          <p:cNvPr id="237" name="Google Shape;237;p15"/>
          <p:cNvSpPr txBox="1">
            <a:spLocks noGrp="1"/>
          </p:cNvSpPr>
          <p:nvPr>
            <p:ph type="body" idx="1"/>
          </p:nvPr>
        </p:nvSpPr>
        <p:spPr>
          <a:xfrm>
            <a:off x="457199" y="930057"/>
            <a:ext cx="5774499" cy="4525963"/>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SzPts val="2700"/>
              <a:buFont typeface="Century"/>
              <a:buChar char="•"/>
            </a:pPr>
            <a:r>
              <a:rPr lang="en-US" sz="1800">
                <a:latin typeface="Century"/>
                <a:ea typeface="Century"/>
                <a:cs typeface="Century"/>
                <a:sym typeface="Century"/>
              </a:rPr>
              <a:t>Types of legislation proposes	</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Anti-fake news law (M’SIA, SG)</a:t>
            </a:r>
            <a:endParaRPr sz="1800">
              <a:latin typeface="Century"/>
              <a:ea typeface="Century"/>
              <a:cs typeface="Century"/>
              <a:sym typeface="Century"/>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Cybersecurity law (INDO, TH, VN)</a:t>
            </a:r>
            <a:endParaRPr/>
          </a:p>
          <a:p>
            <a:pPr marL="508000" lvl="1" indent="0" algn="l" rtl="0">
              <a:lnSpc>
                <a:spcPct val="100000"/>
              </a:lnSpc>
              <a:spcBef>
                <a:spcPts val="0"/>
              </a:spcBef>
              <a:spcAft>
                <a:spcPts val="0"/>
              </a:spcAft>
              <a:buSzPts val="2700"/>
              <a:buNone/>
            </a:pPr>
            <a:endParaRPr sz="1800">
              <a:latin typeface="Century"/>
              <a:ea typeface="Century"/>
              <a:cs typeface="Century"/>
              <a:sym typeface="Century"/>
            </a:endParaRPr>
          </a:p>
          <a:p>
            <a:pPr marL="457200" lvl="0" indent="-234950" algn="l" rtl="0">
              <a:lnSpc>
                <a:spcPct val="100000"/>
              </a:lnSpc>
              <a:spcBef>
                <a:spcPts val="0"/>
              </a:spcBef>
              <a:spcAft>
                <a:spcPts val="0"/>
              </a:spcAft>
              <a:buSzPts val="2700"/>
              <a:buFont typeface="Century"/>
              <a:buNone/>
            </a:pPr>
            <a:endParaRPr sz="1800">
              <a:latin typeface="Century"/>
              <a:ea typeface="Century"/>
              <a:cs typeface="Century"/>
              <a:sym typeface="Century"/>
            </a:endParaRPr>
          </a:p>
          <a:p>
            <a:pPr marL="457200" lvl="0" indent="-406400" algn="l" rtl="0">
              <a:lnSpc>
                <a:spcPct val="100000"/>
              </a:lnSpc>
              <a:spcBef>
                <a:spcPts val="0"/>
              </a:spcBef>
              <a:spcAft>
                <a:spcPts val="0"/>
              </a:spcAft>
              <a:buSzPts val="2700"/>
              <a:buFont typeface="Century"/>
              <a:buChar char="•"/>
            </a:pPr>
            <a:r>
              <a:rPr lang="en-US" sz="1800">
                <a:latin typeface="Century"/>
                <a:ea typeface="Century"/>
                <a:cs typeface="Century"/>
                <a:sym typeface="Century"/>
              </a:rPr>
              <a:t>Types of existing laws use</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Criminal defamation (CAM, MM) </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Computer Crime Act (TH, MM)</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Sedition Act (BRU, M’SIA)</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Propaganda against the state </a:t>
            </a:r>
            <a:br>
              <a:rPr lang="en-US" sz="1800">
                <a:latin typeface="Century"/>
                <a:ea typeface="Century"/>
                <a:cs typeface="Century"/>
                <a:sym typeface="Century"/>
              </a:rPr>
            </a:br>
            <a:r>
              <a:rPr lang="en-US" sz="1800">
                <a:latin typeface="Century"/>
                <a:ea typeface="Century"/>
                <a:cs typeface="Century"/>
                <a:sym typeface="Century"/>
              </a:rPr>
              <a:t>(LAOS, VN)</a:t>
            </a:r>
            <a:endParaRPr/>
          </a:p>
          <a:p>
            <a:pPr marL="50800" lvl="0" indent="0" algn="l" rtl="0">
              <a:lnSpc>
                <a:spcPct val="100000"/>
              </a:lnSpc>
              <a:spcBef>
                <a:spcPts val="0"/>
              </a:spcBef>
              <a:spcAft>
                <a:spcPts val="0"/>
              </a:spcAft>
              <a:buSzPts val="2700"/>
              <a:buNone/>
            </a:pPr>
            <a:endParaRPr sz="1800">
              <a:latin typeface="Century"/>
              <a:ea typeface="Century"/>
              <a:cs typeface="Century"/>
              <a:sym typeface="Century"/>
            </a:endParaRPr>
          </a:p>
          <a:p>
            <a:pPr marL="457200" lvl="0" indent="-406400" algn="l" rtl="0">
              <a:lnSpc>
                <a:spcPct val="100000"/>
              </a:lnSpc>
              <a:spcBef>
                <a:spcPts val="0"/>
              </a:spcBef>
              <a:spcAft>
                <a:spcPts val="0"/>
              </a:spcAft>
              <a:buSzPts val="2700"/>
              <a:buFont typeface="Century"/>
              <a:buChar char="•"/>
            </a:pPr>
            <a:r>
              <a:rPr lang="en-US" sz="1800">
                <a:latin typeface="Century"/>
                <a:ea typeface="Century"/>
                <a:cs typeface="Century"/>
                <a:sym typeface="Century"/>
              </a:rPr>
              <a:t>Penalties: </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1 - 20 year imprisonment </a:t>
            </a:r>
            <a:endParaRPr/>
          </a:p>
          <a:p>
            <a:pPr marL="914400" lvl="1" indent="-406400" algn="l" rtl="0">
              <a:lnSpc>
                <a:spcPct val="100000"/>
              </a:lnSpc>
              <a:spcBef>
                <a:spcPts val="0"/>
              </a:spcBef>
              <a:spcAft>
                <a:spcPts val="0"/>
              </a:spcAft>
              <a:buSzPts val="2700"/>
              <a:buChar char="–"/>
            </a:pPr>
            <a:r>
              <a:rPr lang="en-US" sz="1800">
                <a:latin typeface="Century"/>
                <a:ea typeface="Century"/>
                <a:cs typeface="Century"/>
                <a:sym typeface="Century"/>
              </a:rPr>
              <a:t>Fines from US$62 to US$ 724,000</a:t>
            </a:r>
            <a:endParaRPr/>
          </a:p>
          <a:p>
            <a:pPr marL="457200" lvl="0" indent="-234950" algn="l" rtl="0">
              <a:lnSpc>
                <a:spcPct val="100000"/>
              </a:lnSpc>
              <a:spcBef>
                <a:spcPts val="0"/>
              </a:spcBef>
              <a:spcAft>
                <a:spcPts val="0"/>
              </a:spcAft>
              <a:buSzPts val="2700"/>
              <a:buFont typeface="Century"/>
              <a:buNone/>
            </a:pPr>
            <a:endParaRPr sz="1800">
              <a:latin typeface="Century"/>
              <a:ea typeface="Century"/>
              <a:cs typeface="Century"/>
              <a:sym typeface="Century"/>
            </a:endParaRPr>
          </a:p>
          <a:p>
            <a:pPr marL="457200" marR="0" lvl="0" indent="-228600" algn="l" rtl="0">
              <a:lnSpc>
                <a:spcPct val="100000"/>
              </a:lnSpc>
              <a:spcBef>
                <a:spcPts val="600"/>
              </a:spcBef>
              <a:spcAft>
                <a:spcPts val="0"/>
              </a:spcAft>
              <a:buClr>
                <a:srgbClr val="000000"/>
              </a:buClr>
              <a:buSzPts val="2800"/>
              <a:buFont typeface="Arial"/>
              <a:buNone/>
            </a:pPr>
            <a:endParaRPr sz="3200"/>
          </a:p>
        </p:txBody>
      </p:sp>
      <p:pic>
        <p:nvPicPr>
          <p:cNvPr id="238" name="Google Shape;238;p15"/>
          <p:cNvPicPr preferRelativeResize="0"/>
          <p:nvPr/>
        </p:nvPicPr>
        <p:blipFill rotWithShape="1">
          <a:blip r:embed="rId3">
            <a:alphaModFix/>
          </a:blip>
          <a:srcRect/>
          <a:stretch/>
        </p:blipFill>
        <p:spPr>
          <a:xfrm>
            <a:off x="5253028" y="1961675"/>
            <a:ext cx="3481397" cy="246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Google Shape;243;p9"/>
          <p:cNvGraphicFramePr/>
          <p:nvPr/>
        </p:nvGraphicFramePr>
        <p:xfrm>
          <a:off x="202557" y="48550"/>
          <a:ext cx="8750475" cy="6295952"/>
        </p:xfrm>
        <a:graphic>
          <a:graphicData uri="http://schemas.openxmlformats.org/drawingml/2006/table">
            <a:tbl>
              <a:tblPr firstRow="1" bandRow="1">
                <a:noFill/>
                <a:tableStyleId>{D2C24B34-FAE9-480B-ADD6-471603D52D04}</a:tableStyleId>
              </a:tblPr>
              <a:tblGrid>
                <a:gridCol w="1246425"/>
                <a:gridCol w="3128800"/>
                <a:gridCol w="2187625"/>
                <a:gridCol w="2187625"/>
              </a:tblGrid>
              <a:tr h="370850">
                <a:tc gridSpan="4">
                  <a:txBody>
                    <a:bodyPr/>
                    <a:lstStyle/>
                    <a:p>
                      <a:pPr marL="0" marR="0" lvl="0" indent="0" algn="ctr" rtl="0">
                        <a:lnSpc>
                          <a:spcPct val="100000"/>
                        </a:lnSpc>
                        <a:spcBef>
                          <a:spcPts val="0"/>
                        </a:spcBef>
                        <a:spcAft>
                          <a:spcPts val="0"/>
                        </a:spcAft>
                        <a:buNone/>
                      </a:pPr>
                      <a:r>
                        <a:rPr lang="en-US" sz="1600" b="1" u="none" strike="noStrike" cap="none">
                          <a:solidFill>
                            <a:schemeClr val="lt1"/>
                          </a:solidFill>
                          <a:latin typeface="Century"/>
                          <a:ea typeface="Century"/>
                          <a:cs typeface="Century"/>
                          <a:sym typeface="Century"/>
                        </a:rPr>
                        <a:t>Fake News and Other Legislations’ Punishments by Country</a:t>
                      </a:r>
                      <a:endParaRPr sz="1600" b="1" u="none" strike="noStrike" cap="none">
                        <a:solidFill>
                          <a:schemeClr val="lt1"/>
                        </a:solidFill>
                        <a:latin typeface="Century"/>
                        <a:ea typeface="Century"/>
                        <a:cs typeface="Century"/>
                        <a:sym typeface="Century"/>
                      </a:endParaRPr>
                    </a:p>
                  </a:txBody>
                  <a:tcPr marL="91450" marR="91450" marT="45725" marB="45725">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50">
                <a:tc>
                  <a:txBody>
                    <a:bodyPr/>
                    <a:lstStyle/>
                    <a:p>
                      <a:pPr marL="0" marR="0" lvl="0" indent="0" algn="ctr" rtl="0">
                        <a:lnSpc>
                          <a:spcPct val="107000"/>
                        </a:lnSpc>
                        <a:spcBef>
                          <a:spcPts val="0"/>
                        </a:spcBef>
                        <a:spcAft>
                          <a:spcPts val="0"/>
                        </a:spcAft>
                        <a:buNone/>
                      </a:pPr>
                      <a:r>
                        <a:rPr lang="en-US" sz="1200" b="1" u="none" strike="noStrike" cap="none">
                          <a:latin typeface="Century"/>
                          <a:ea typeface="Century"/>
                          <a:cs typeface="Century"/>
                          <a:sym typeface="Century"/>
                        </a:rPr>
                        <a:t>Countries</a:t>
                      </a:r>
                      <a:endParaRPr sz="16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200" b="1" u="none" strike="noStrike" cap="none">
                          <a:latin typeface="Century"/>
                          <a:ea typeface="Century"/>
                          <a:cs typeface="Century"/>
                          <a:sym typeface="Century"/>
                        </a:rPr>
                        <a:t>Regulation</a:t>
                      </a:r>
                      <a:endParaRPr sz="16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200" b="1" u="none" strike="noStrike" cap="none">
                          <a:latin typeface="Century"/>
                          <a:ea typeface="Century"/>
                          <a:cs typeface="Century"/>
                          <a:sym typeface="Century"/>
                        </a:rPr>
                        <a:t>Penalty</a:t>
                      </a:r>
                      <a:endParaRPr sz="16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200" b="1" u="none" strike="noStrike" cap="none">
                          <a:latin typeface="Century"/>
                          <a:ea typeface="Century"/>
                          <a:cs typeface="Century"/>
                          <a:sym typeface="Century"/>
                        </a:rPr>
                        <a:t>Responsible agency</a:t>
                      </a:r>
                      <a:endParaRPr sz="1600" u="none" strike="noStrike" cap="none">
                        <a:latin typeface="Century"/>
                        <a:ea typeface="Century"/>
                        <a:cs typeface="Century"/>
                        <a:sym typeface="Century"/>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Brunei</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Sedition Act – Article 4</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3-year imprisonment and/or US$ 4,500 fines.</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Prime Minister’s Office</a:t>
                      </a:r>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Cambodia</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Inter-ministerial Regulation</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2-year imprisonment and/or US$ 1,000 fines.</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Information, Ministry of Interior, and Ministry of Post and Telecommunication</a:t>
                      </a:r>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Indonesia</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Revised Criminal Code – Article 309</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6-year imprisonment and/or US$ 3,500 fines.</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National Cyber and Encryption Agency</a:t>
                      </a:r>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Laos</a:t>
                      </a:r>
                      <a:endParaRPr sz="1200" u="none" strike="noStrike" cap="none">
                        <a:latin typeface="Century"/>
                        <a:ea typeface="Century"/>
                        <a:cs typeface="Century"/>
                        <a:sym typeface="Century"/>
                      </a:endParaRPr>
                    </a:p>
                  </a:txBody>
                  <a:tcPr marL="68575" marR="68575" marT="0" marB="0" anchor="ctr"/>
                </a:tc>
                <a:tc>
                  <a:txBody>
                    <a:bodyPr/>
                    <a:lstStyle/>
                    <a:p>
                      <a:pPr marL="228600" marR="0" lvl="0" indent="-228600" algn="l" rtl="0">
                        <a:lnSpc>
                          <a:spcPct val="100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Article 65 of the Criminal Code</a:t>
                      </a:r>
                      <a:endParaRPr/>
                    </a:p>
                    <a:p>
                      <a:pPr marL="228600" marR="0" lvl="0" indent="-228600" algn="l" rtl="0">
                        <a:lnSpc>
                          <a:spcPct val="100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Decree 327</a:t>
                      </a:r>
                      <a:endParaRPr sz="1000" u="none" strike="noStrike" cap="none">
                        <a:latin typeface="Century"/>
                        <a:ea typeface="Century"/>
                        <a:cs typeface="Century"/>
                        <a:sym typeface="Century"/>
                      </a:endParaRPr>
                    </a:p>
                    <a:p>
                      <a:pPr marL="0" marR="0" lvl="0" indent="0" algn="ctr" rtl="0">
                        <a:lnSpc>
                          <a:spcPct val="100000"/>
                        </a:lnSpc>
                        <a:spcBef>
                          <a:spcPts val="0"/>
                        </a:spcBef>
                        <a:spcAft>
                          <a:spcPts val="0"/>
                        </a:spcAft>
                        <a:buNone/>
                      </a:pPr>
                      <a:endParaRPr sz="1000" u="none" strike="noStrike" cap="none">
                        <a:latin typeface="Century"/>
                        <a:ea typeface="Century"/>
                        <a:cs typeface="Century"/>
                        <a:sym typeface="Century"/>
                      </a:endParaRPr>
                    </a:p>
                  </a:txBody>
                  <a:tcPr marL="91450" marR="91450" marT="45725" marB="45725" anchor="ctr"/>
                </a:tc>
                <a:tc>
                  <a:txBody>
                    <a:bodyPr/>
                    <a:lstStyle/>
                    <a:p>
                      <a:pPr marL="228600" marR="0" lvl="0" indent="-228600" algn="l" rtl="0">
                        <a:lnSpc>
                          <a:spcPct val="100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Up to 5 year imprisonment and a fine of between US$ 62 - 1,233</a:t>
                      </a:r>
                      <a:endParaRPr/>
                    </a:p>
                    <a:p>
                      <a:pPr marL="228600" marR="0" lvl="0" indent="-228600" algn="l" rtl="0">
                        <a:lnSpc>
                          <a:spcPct val="100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Not specify</a:t>
                      </a:r>
                      <a:endParaRPr sz="1000" u="none" strike="noStrike" cap="none">
                        <a:latin typeface="Century"/>
                        <a:ea typeface="Century"/>
                        <a:cs typeface="Century"/>
                        <a:sym typeface="Century"/>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Ministry of Public Security</a:t>
                      </a:r>
                      <a:endParaRPr/>
                    </a:p>
                    <a:p>
                      <a:pPr marL="0" marR="0" lvl="0" indent="0" algn="l" rtl="0">
                        <a:lnSpc>
                          <a:spcPct val="100000"/>
                        </a:lnSpc>
                        <a:spcBef>
                          <a:spcPts val="0"/>
                        </a:spcBef>
                        <a:spcAft>
                          <a:spcPts val="0"/>
                        </a:spcAft>
                        <a:buNone/>
                      </a:pPr>
                      <a:endParaRPr sz="1000" u="none" strike="noStrike" cap="none">
                        <a:latin typeface="Century"/>
                        <a:ea typeface="Century"/>
                        <a:cs typeface="Century"/>
                        <a:sym typeface="Century"/>
                      </a:endParaRPr>
                    </a:p>
                  </a:txBody>
                  <a:tcPr marL="91450" marR="91450" marT="45725" marB="45725"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Malaysia</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Anti-Fake News Act 2018</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6-year imprisonment and/or US$ 123,000 fines.</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Communications and Multimedia</a:t>
                      </a:r>
                      <a:endParaRPr/>
                    </a:p>
                  </a:txBody>
                  <a:tcPr marL="68575" marR="68575" marT="0" marB="0" anchor="ctr"/>
                </a:tc>
              </a:tr>
              <a:tr h="450425">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Myanmar</a:t>
                      </a:r>
                      <a:endParaRPr sz="1200" u="none" strike="noStrike" cap="none">
                        <a:latin typeface="Century"/>
                        <a:ea typeface="Century"/>
                        <a:cs typeface="Century"/>
                        <a:sym typeface="Century"/>
                      </a:endParaRPr>
                    </a:p>
                  </a:txBody>
                  <a:tcPr marL="68575" marR="68575" marT="0" marB="0" anchor="ctr"/>
                </a:tc>
                <a:tc>
                  <a:txBody>
                    <a:bodyPr/>
                    <a:lstStyle/>
                    <a:p>
                      <a:pPr marL="228600" marR="0" lvl="0" indent="-2286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Telecommunication Law – Article 66(d)</a:t>
                      </a:r>
                      <a:endParaRPr/>
                    </a:p>
                    <a:p>
                      <a:pPr marL="228600" marR="0" lvl="0" indent="-2286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Penal Code Article 505(b)</a:t>
                      </a:r>
                      <a:endParaRPr sz="1000" u="none" strike="noStrike" cap="none">
                        <a:latin typeface="Century"/>
                        <a:ea typeface="Century"/>
                        <a:cs typeface="Century"/>
                        <a:sym typeface="Century"/>
                      </a:endParaRPr>
                    </a:p>
                  </a:txBody>
                  <a:tcPr marL="68575" marR="68575" marT="0" marB="0" anchor="ctr"/>
                </a:tc>
                <a:tc>
                  <a:txBody>
                    <a:bodyPr/>
                    <a:lstStyle/>
                    <a:p>
                      <a:pPr marL="228600" marR="0" lvl="0" indent="-2286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3-year imprisonment</a:t>
                      </a:r>
                      <a:endParaRPr/>
                    </a:p>
                    <a:p>
                      <a:pPr marL="228600" marR="0" lvl="0" indent="-2286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2-year imprisonment</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Information</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Transport</a:t>
                      </a:r>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Philippines</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Anti-False Content Act (proposed)</a:t>
                      </a:r>
                      <a:endParaRPr sz="1000" u="none" strike="noStrike" cap="none">
                        <a:latin typeface="Century"/>
                        <a:ea typeface="Century"/>
                        <a:cs typeface="Century"/>
                        <a:sym typeface="Century"/>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Up to 20 year imprisonment  and a fine of up to US$20,000</a:t>
                      </a:r>
                      <a:endParaRPr sz="1000" u="none" strike="noStrike" cap="none">
                        <a:latin typeface="Century"/>
                        <a:ea typeface="Century"/>
                        <a:cs typeface="Century"/>
                        <a:sym typeface="Century"/>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Cybercrime Office, </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Department of Justice</a:t>
                      </a:r>
                      <a:endParaRPr sz="1000" u="none" strike="noStrike" cap="none">
                        <a:latin typeface="Century"/>
                        <a:ea typeface="Century"/>
                        <a:cs typeface="Century"/>
                        <a:sym typeface="Century"/>
                      </a:endParaRPr>
                    </a:p>
                  </a:txBody>
                  <a:tcPr marL="68575" marR="68575" marT="0" marB="0" anchor="ctr"/>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Singapore</a:t>
                      </a:r>
                      <a:endParaRPr sz="1200" u="none" strike="noStrike" cap="none">
                        <a:latin typeface="Century"/>
                        <a:ea typeface="Century"/>
                        <a:cs typeface="Century"/>
                        <a:sym typeface="Century"/>
                      </a:endParaRPr>
                    </a:p>
                  </a:txBody>
                  <a:tcPr marL="68575" marR="68575" marT="0" marB="0" anchor="ctr"/>
                </a:tc>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Protection from Online Falsehoods and Manipulation Bill (POFMA)</a:t>
                      </a:r>
                      <a:endParaRPr sz="1000" u="none" strike="noStrike" cap="none">
                        <a:latin typeface="Century"/>
                        <a:ea typeface="Century"/>
                        <a:cs typeface="Century"/>
                        <a:sym typeface="Century"/>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Failure to comply with ‘correction direction’ will result to:</a:t>
                      </a:r>
                      <a:endParaRPr sz="1000" u="none" strike="noStrike" cap="none">
                        <a:latin typeface="Century"/>
                        <a:ea typeface="Century"/>
                        <a:cs typeface="Century"/>
                        <a:sym typeface="Century"/>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1. S$ 20,000 for individuals and/or 1-year imprisonment at maximum</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2. S$ 1,000,000 for service providers</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Law and Home Affairs</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Communications and Information</a:t>
                      </a:r>
                      <a:endParaRPr/>
                    </a:p>
                  </a:txBody>
                  <a:tcPr marL="68575" marR="68575" marT="0" marB="0"/>
                </a:tc>
              </a:tr>
              <a:tr h="370850">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Thailand</a:t>
                      </a:r>
                      <a:endParaRPr sz="1200" u="none" strike="noStrike" cap="none">
                        <a:latin typeface="Century"/>
                        <a:ea typeface="Century"/>
                        <a:cs typeface="Century"/>
                        <a:sym typeface="Century"/>
                      </a:endParaRPr>
                    </a:p>
                  </a:txBody>
                  <a:tcPr marL="68575" marR="68575" marT="0" marB="0" anchor="ctr"/>
                </a:tc>
                <a:tc>
                  <a:txBody>
                    <a:bodyPr/>
                    <a:lstStyle/>
                    <a:p>
                      <a:pPr marL="342900" marR="0" lvl="0" indent="-3429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Computer Crimes Act 2017 (Revised)</a:t>
                      </a:r>
                      <a:endParaRPr/>
                    </a:p>
                    <a:p>
                      <a:pPr marL="342900" marR="0" lvl="0" indent="-3429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Cybersecurity Act </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 </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1. 3-year imprisonment and/or US$ 6,000 fines.</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2. Up to 3 year imprisonment and a fine of up to US$ 3,000</a:t>
                      </a:r>
                      <a:endParaRPr sz="1000" u="none" strike="noStrike" cap="none">
                        <a:latin typeface="Century"/>
                        <a:ea typeface="Century"/>
                        <a:cs typeface="Century"/>
                        <a:sym typeface="Century"/>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Digital Economy and Society</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Army Cyber Center</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Technology Crime Suppression Division – Royal Thai Police</a:t>
                      </a:r>
                      <a:endParaRPr sz="1000" u="none" strike="noStrike" cap="none">
                        <a:latin typeface="Century"/>
                        <a:ea typeface="Century"/>
                        <a:cs typeface="Century"/>
                        <a:sym typeface="Century"/>
                      </a:endParaRPr>
                    </a:p>
                  </a:txBody>
                  <a:tcPr marL="68575" marR="68575" marT="0" marB="0" anchor="ctr"/>
                </a:tc>
              </a:tr>
              <a:tr h="636425">
                <a:tc>
                  <a:txBody>
                    <a:bodyPr/>
                    <a:lstStyle/>
                    <a:p>
                      <a:pPr marL="0" marR="0" lvl="0" indent="0" algn="ctr" rtl="0">
                        <a:lnSpc>
                          <a:spcPct val="107000"/>
                        </a:lnSpc>
                        <a:spcBef>
                          <a:spcPts val="0"/>
                        </a:spcBef>
                        <a:spcAft>
                          <a:spcPts val="0"/>
                        </a:spcAft>
                        <a:buNone/>
                      </a:pPr>
                      <a:r>
                        <a:rPr lang="en-US" sz="1000" u="none" strike="noStrike" cap="none">
                          <a:latin typeface="Century"/>
                          <a:ea typeface="Century"/>
                          <a:cs typeface="Century"/>
                          <a:sym typeface="Century"/>
                        </a:rPr>
                        <a:t>Vietnam</a:t>
                      </a:r>
                      <a:endParaRPr sz="1200" u="none" strike="noStrike" cap="none">
                        <a:latin typeface="Century"/>
                        <a:ea typeface="Century"/>
                        <a:cs typeface="Century"/>
                        <a:sym typeface="Century"/>
                      </a:endParaRPr>
                    </a:p>
                  </a:txBody>
                  <a:tcPr marL="68575" marR="68575" marT="0" marB="0" anchor="ctr"/>
                </a:tc>
                <a:tc>
                  <a:txBody>
                    <a:bodyPr/>
                    <a:lstStyle/>
                    <a:p>
                      <a:pPr marL="342900" marR="0" lvl="0" indent="-3429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Criminal Code – Article 117 (Revised)</a:t>
                      </a:r>
                      <a:endParaRPr/>
                    </a:p>
                    <a:p>
                      <a:pPr marL="342900" marR="0" lvl="0" indent="-342900" algn="l" rtl="0">
                        <a:lnSpc>
                          <a:spcPct val="107000"/>
                        </a:lnSpc>
                        <a:spcBef>
                          <a:spcPts val="0"/>
                        </a:spcBef>
                        <a:spcAft>
                          <a:spcPts val="0"/>
                        </a:spcAft>
                        <a:buClr>
                          <a:srgbClr val="000000"/>
                        </a:buClr>
                        <a:buSzPts val="1000"/>
                        <a:buFont typeface="Arial"/>
                        <a:buAutoNum type="arabicPeriod"/>
                      </a:pPr>
                      <a:r>
                        <a:rPr lang="en-US" sz="1000" u="none" strike="noStrike" cap="none">
                          <a:latin typeface="Century"/>
                          <a:ea typeface="Century"/>
                          <a:cs typeface="Century"/>
                          <a:sym typeface="Century"/>
                        </a:rPr>
                        <a:t>Cybersecurity Law</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 </a:t>
                      </a:r>
                      <a:endParaRPr/>
                    </a:p>
                  </a:txBody>
                  <a:tcPr marL="68575" marR="68575" marT="0" marB="0" anchor="ctr"/>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1. 12-year imprisonment</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2. Not specified yet</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 </a:t>
                      </a:r>
                      <a:endParaRPr/>
                    </a:p>
                  </a:txBody>
                  <a:tcPr marL="68575" marR="68575" marT="0" marB="0"/>
                </a:tc>
                <a:tc>
                  <a:txBody>
                    <a:bodyPr/>
                    <a:lstStyle/>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Information and Communications</a:t>
                      </a:r>
                      <a:endParaRPr/>
                    </a:p>
                    <a:p>
                      <a:pPr marL="0" marR="0" lvl="0" indent="0" algn="l" rtl="0">
                        <a:lnSpc>
                          <a:spcPct val="107000"/>
                        </a:lnSpc>
                        <a:spcBef>
                          <a:spcPts val="0"/>
                        </a:spcBef>
                        <a:spcAft>
                          <a:spcPts val="0"/>
                        </a:spcAft>
                        <a:buNone/>
                      </a:pPr>
                      <a:r>
                        <a:rPr lang="en-US" sz="1000" u="none" strike="noStrike" cap="none">
                          <a:latin typeface="Century"/>
                          <a:ea typeface="Century"/>
                          <a:cs typeface="Century"/>
                          <a:sym typeface="Century"/>
                        </a:rPr>
                        <a:t>Ministry of Public Security</a:t>
                      </a:r>
                      <a:endParaRPr/>
                    </a:p>
                  </a:txBody>
                  <a:tcPr marL="68575" marR="68575"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
        <p:cNvGrpSpPr/>
        <p:nvPr/>
      </p:nvGrpSpPr>
      <p:grpSpPr>
        <a:xfrm>
          <a:off x="0" y="0"/>
          <a:ext cx="0" cy="0"/>
          <a:chOff x="0" y="0"/>
          <a:chExt cx="0" cy="0"/>
        </a:xfrm>
      </p:grpSpPr>
      <p:sp>
        <p:nvSpPr>
          <p:cNvPr id="248" name="Google Shape;248;p16"/>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Non-Legal Developments in Southeast Asia</a:t>
            </a:r>
            <a:r>
              <a:rPr lang="en-US" sz="2000" b="1" i="0" u="none" strike="noStrike" cap="none">
                <a:solidFill>
                  <a:srgbClr val="000000"/>
                </a:solidFill>
                <a:latin typeface="Century"/>
                <a:ea typeface="Century"/>
                <a:cs typeface="Century"/>
                <a:sym typeface="Century"/>
              </a:rPr>
              <a:t/>
            </a:r>
            <a:br>
              <a:rPr lang="en-US" sz="2000" b="1" i="0" u="none" strike="noStrike" cap="none">
                <a:solidFill>
                  <a:srgbClr val="000000"/>
                </a:solidFill>
                <a:latin typeface="Century"/>
                <a:ea typeface="Century"/>
                <a:cs typeface="Century"/>
                <a:sym typeface="Century"/>
              </a:rPr>
            </a:br>
            <a:endParaRPr sz="2000" b="1" i="0" u="none" strike="noStrike" cap="none">
              <a:solidFill>
                <a:schemeClr val="lt1"/>
              </a:solidFill>
              <a:latin typeface="Century"/>
              <a:ea typeface="Century"/>
              <a:cs typeface="Century"/>
              <a:sym typeface="Century"/>
            </a:endParaRPr>
          </a:p>
        </p:txBody>
      </p:sp>
      <p:sp>
        <p:nvSpPr>
          <p:cNvPr id="249" name="Google Shape;249;p16"/>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0" name="Google Shape;250;p16"/>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251" name="Google Shape;251;p16"/>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6"/>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53" name="Google Shape;253;p16"/>
          <p:cNvSpPr txBox="1">
            <a:spLocks noGrp="1"/>
          </p:cNvSpPr>
          <p:nvPr>
            <p:ph type="body" idx="1"/>
          </p:nvPr>
        </p:nvSpPr>
        <p:spPr>
          <a:xfrm>
            <a:off x="533350" y="1190850"/>
            <a:ext cx="5440730" cy="1469496"/>
          </a:xfrm>
          <a:prstGeom prst="rect">
            <a:avLst/>
          </a:prstGeom>
          <a:noFill/>
          <a:ln>
            <a:noFill/>
          </a:ln>
        </p:spPr>
        <p:txBody>
          <a:bodyPr spcFirstLastPara="1" wrap="square" lIns="91425" tIns="91425" rIns="91425" bIns="91425" anchor="t" anchorCtr="0">
            <a:noAutofit/>
          </a:bodyPr>
          <a:lstStyle/>
          <a:p>
            <a:pPr marL="50800" lvl="0" indent="0" algn="r" rtl="0">
              <a:lnSpc>
                <a:spcPct val="100000"/>
              </a:lnSpc>
              <a:spcBef>
                <a:spcPts val="600"/>
              </a:spcBef>
              <a:spcAft>
                <a:spcPts val="0"/>
              </a:spcAft>
              <a:buSzPts val="2800"/>
              <a:buNone/>
            </a:pPr>
            <a:endParaRPr sz="2000"/>
          </a:p>
          <a:p>
            <a:pPr marL="50800" lvl="0" indent="0" algn="l" rtl="0">
              <a:lnSpc>
                <a:spcPct val="100000"/>
              </a:lnSpc>
              <a:spcBef>
                <a:spcPts val="600"/>
              </a:spcBef>
              <a:spcAft>
                <a:spcPts val="0"/>
              </a:spcAft>
              <a:buSzPts val="2800"/>
              <a:buNone/>
            </a:pPr>
            <a:r>
              <a:rPr lang="en-US"/>
              <a:t/>
            </a:r>
            <a:br>
              <a:rPr lang="en-US"/>
            </a:br>
            <a:endParaRPr/>
          </a:p>
        </p:txBody>
      </p:sp>
      <p:sp>
        <p:nvSpPr>
          <p:cNvPr id="254" name="Google Shape;254;p16"/>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55" name="Google Shape;255;p16"/>
          <p:cNvSpPr/>
          <p:nvPr/>
        </p:nvSpPr>
        <p:spPr>
          <a:xfrm>
            <a:off x="457200" y="1059400"/>
            <a:ext cx="4673700" cy="5524800"/>
          </a:xfrm>
          <a:prstGeom prst="rect">
            <a:avLst/>
          </a:prstGeom>
          <a:noFill/>
          <a:ln>
            <a:noFill/>
          </a:ln>
        </p:spPr>
        <p:txBody>
          <a:bodyPr spcFirstLastPara="1" wrap="square" lIns="91425" tIns="45700" rIns="91425" bIns="45700" anchor="t" anchorCtr="0">
            <a:noAutofit/>
          </a:bodyPr>
          <a:lstStyle/>
          <a:p>
            <a:pPr marL="0" marR="0" lvl="0" indent="-152400" algn="l" rtl="0">
              <a:lnSpc>
                <a:spcPct val="100000"/>
              </a:lnSpc>
              <a:spcBef>
                <a:spcPts val="500"/>
              </a:spcBef>
              <a:spcAft>
                <a:spcPts val="0"/>
              </a:spcAft>
              <a:buClr>
                <a:srgbClr val="000000"/>
              </a:buClr>
              <a:buSzPts val="2400"/>
              <a:buFont typeface="Century"/>
              <a:buChar char="•"/>
            </a:pPr>
            <a:r>
              <a:rPr lang="en-US" sz="1600" b="0" i="0" u="none" strike="noStrike" cap="none">
                <a:solidFill>
                  <a:srgbClr val="000000"/>
                </a:solidFill>
                <a:latin typeface="Century"/>
                <a:ea typeface="Century"/>
                <a:cs typeface="Century"/>
                <a:sym typeface="Century"/>
              </a:rPr>
              <a:t> Governments have established task forces/agencies to monitor online discourses</a:t>
            </a:r>
            <a:endParaRPr sz="1600" b="0" i="0" u="none" strike="noStrike" cap="none">
              <a:solidFill>
                <a:srgbClr val="000000"/>
              </a:solidFill>
              <a:latin typeface="Century"/>
              <a:ea typeface="Century"/>
              <a:cs typeface="Century"/>
              <a:sym typeface="Century"/>
            </a:endParaRPr>
          </a:p>
          <a:p>
            <a:pPr marL="457200" marR="0" lvl="0" indent="0" algn="l" rtl="0">
              <a:lnSpc>
                <a:spcPct val="100000"/>
              </a:lnSpc>
              <a:spcBef>
                <a:spcPts val="500"/>
              </a:spcBef>
              <a:spcAft>
                <a:spcPts val="0"/>
              </a:spcAft>
              <a:buClr>
                <a:srgbClr val="000000"/>
              </a:buClr>
              <a:buSzPts val="2400"/>
              <a:buFont typeface="Arial"/>
              <a:buNone/>
            </a:pPr>
            <a:endParaRPr sz="1600" b="0" i="0" u="none" strike="noStrike" cap="none">
              <a:solidFill>
                <a:srgbClr val="000000"/>
              </a:solidFill>
              <a:latin typeface="Century"/>
              <a:ea typeface="Century"/>
              <a:cs typeface="Century"/>
              <a:sym typeface="Century"/>
            </a:endParaRPr>
          </a:p>
          <a:p>
            <a:pPr marL="0" marR="0" lvl="0" indent="-152400" algn="l" rtl="0">
              <a:lnSpc>
                <a:spcPct val="100000"/>
              </a:lnSpc>
              <a:spcBef>
                <a:spcPts val="500"/>
              </a:spcBef>
              <a:spcAft>
                <a:spcPts val="0"/>
              </a:spcAft>
              <a:buClr>
                <a:srgbClr val="000000"/>
              </a:buClr>
              <a:buSzPts val="2400"/>
              <a:buFont typeface="Century"/>
              <a:buChar char="•"/>
            </a:pPr>
            <a:r>
              <a:rPr lang="en-US" sz="1600" b="0" i="0" u="none" strike="noStrike" cap="none">
                <a:solidFill>
                  <a:srgbClr val="000000"/>
                </a:solidFill>
                <a:latin typeface="Century"/>
                <a:ea typeface="Century"/>
                <a:cs typeface="Century"/>
                <a:sym typeface="Century"/>
              </a:rPr>
              <a:t>Governments and CSOs (with support from donors and tech companies) have established fact-checking platforms or websites to correct false information on social media  </a:t>
            </a:r>
            <a:endParaRPr sz="1600" b="0" i="0" u="none" strike="noStrike" cap="none">
              <a:solidFill>
                <a:srgbClr val="000000"/>
              </a:solidFill>
              <a:latin typeface="Century"/>
              <a:ea typeface="Century"/>
              <a:cs typeface="Century"/>
              <a:sym typeface="Century"/>
            </a:endParaRPr>
          </a:p>
          <a:p>
            <a:pPr marL="0" marR="0" lvl="0" indent="0" algn="l" rtl="0">
              <a:lnSpc>
                <a:spcPct val="100000"/>
              </a:lnSpc>
              <a:spcBef>
                <a:spcPts val="500"/>
              </a:spcBef>
              <a:spcAft>
                <a:spcPts val="0"/>
              </a:spcAft>
              <a:buClr>
                <a:srgbClr val="000000"/>
              </a:buClr>
              <a:buSzPts val="2400"/>
              <a:buFont typeface="Arial"/>
              <a:buNone/>
            </a:pPr>
            <a:endParaRPr sz="1600" b="0" i="0" u="none" strike="noStrike" cap="none">
              <a:solidFill>
                <a:srgbClr val="000000"/>
              </a:solidFill>
              <a:latin typeface="Century"/>
              <a:ea typeface="Century"/>
              <a:cs typeface="Century"/>
              <a:sym typeface="Century"/>
            </a:endParaRPr>
          </a:p>
          <a:p>
            <a:pPr marL="0" marR="0" lvl="0" indent="-152400" algn="l" rtl="0">
              <a:lnSpc>
                <a:spcPct val="100000"/>
              </a:lnSpc>
              <a:spcBef>
                <a:spcPts val="500"/>
              </a:spcBef>
              <a:spcAft>
                <a:spcPts val="0"/>
              </a:spcAft>
              <a:buClr>
                <a:srgbClr val="000000"/>
              </a:buClr>
              <a:buSzPts val="2400"/>
              <a:buFont typeface="Century"/>
              <a:buChar char="•"/>
            </a:pPr>
            <a:r>
              <a:rPr lang="en-US" sz="1600" b="0" i="0" u="none" strike="noStrike" cap="none">
                <a:solidFill>
                  <a:srgbClr val="000000"/>
                </a:solidFill>
                <a:latin typeface="Century"/>
                <a:ea typeface="Century"/>
                <a:cs typeface="Century"/>
                <a:sym typeface="Century"/>
              </a:rPr>
              <a:t> Governments as well as universities and CSOs (with support from donors and technology companies) and technology companies are running media literacy programmes</a:t>
            </a:r>
            <a:endParaRPr sz="1600" b="0" i="0" u="none" strike="noStrike" cap="none">
              <a:solidFill>
                <a:srgbClr val="000000"/>
              </a:solidFill>
              <a:latin typeface="Century"/>
              <a:ea typeface="Century"/>
              <a:cs typeface="Century"/>
              <a:sym typeface="Century"/>
            </a:endParaRPr>
          </a:p>
          <a:p>
            <a:pPr marL="457200" marR="0" lvl="0" indent="0" algn="l" rtl="0">
              <a:lnSpc>
                <a:spcPct val="100000"/>
              </a:lnSpc>
              <a:spcBef>
                <a:spcPts val="500"/>
              </a:spcBef>
              <a:spcAft>
                <a:spcPts val="0"/>
              </a:spcAft>
              <a:buClr>
                <a:srgbClr val="000000"/>
              </a:buClr>
              <a:buSzPts val="2400"/>
              <a:buFont typeface="Arial"/>
              <a:buNone/>
            </a:pPr>
            <a:endParaRPr sz="1600" b="0" i="0" u="none" strike="noStrike" cap="none">
              <a:solidFill>
                <a:srgbClr val="000000"/>
              </a:solidFill>
              <a:latin typeface="Century"/>
              <a:ea typeface="Century"/>
              <a:cs typeface="Century"/>
              <a:sym typeface="Century"/>
            </a:endParaRPr>
          </a:p>
          <a:p>
            <a:pPr marL="0" marR="0" lvl="0" indent="-152400" algn="l" rtl="0">
              <a:lnSpc>
                <a:spcPct val="100000"/>
              </a:lnSpc>
              <a:spcBef>
                <a:spcPts val="500"/>
              </a:spcBef>
              <a:spcAft>
                <a:spcPts val="0"/>
              </a:spcAft>
              <a:buClr>
                <a:srgbClr val="000000"/>
              </a:buClr>
              <a:buSzPts val="2400"/>
              <a:buFont typeface="Century"/>
              <a:buChar char="•"/>
            </a:pPr>
            <a:r>
              <a:rPr lang="en-US" sz="1600" b="0" i="0" u="none" strike="noStrike" cap="none">
                <a:solidFill>
                  <a:srgbClr val="000000"/>
                </a:solidFill>
                <a:latin typeface="Century"/>
                <a:ea typeface="Century"/>
                <a:cs typeface="Century"/>
                <a:sym typeface="Century"/>
              </a:rPr>
              <a:t> Journalists/Media organisations (skills) and tech companies (priority search/feed) promote quality journalism </a:t>
            </a:r>
            <a:endParaRPr sz="1600" b="0" i="0" u="none" strike="noStrike" cap="none">
              <a:solidFill>
                <a:srgbClr val="000000"/>
              </a:solidFill>
              <a:latin typeface="Century"/>
              <a:ea typeface="Century"/>
              <a:cs typeface="Century"/>
              <a:sym typeface="Century"/>
            </a:endParaRPr>
          </a:p>
        </p:txBody>
      </p:sp>
      <p:pic>
        <p:nvPicPr>
          <p:cNvPr id="256" name="Google Shape;256;p16"/>
          <p:cNvPicPr preferRelativeResize="0"/>
          <p:nvPr/>
        </p:nvPicPr>
        <p:blipFill rotWithShape="1">
          <a:blip r:embed="rId4">
            <a:alphaModFix/>
          </a:blip>
          <a:srcRect/>
          <a:stretch/>
        </p:blipFill>
        <p:spPr>
          <a:xfrm>
            <a:off x="5476976" y="2057400"/>
            <a:ext cx="2762250" cy="1657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17"/>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Role of Technology Companies</a:t>
            </a:r>
            <a:endParaRPr sz="1400" b="1"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a:ea typeface="Century"/>
                <a:cs typeface="Century"/>
                <a:sym typeface="Century"/>
              </a:rPr>
              <a:t/>
            </a:r>
            <a:br>
              <a:rPr lang="en-US" sz="2000" b="1" i="0" u="none" strike="noStrike" cap="none">
                <a:solidFill>
                  <a:srgbClr val="000000"/>
                </a:solidFill>
                <a:latin typeface="Century"/>
                <a:ea typeface="Century"/>
                <a:cs typeface="Century"/>
                <a:sym typeface="Century"/>
              </a:rPr>
            </a:br>
            <a:endParaRPr sz="2000" b="1" i="0" u="none" strike="noStrike" cap="none">
              <a:solidFill>
                <a:schemeClr val="lt1"/>
              </a:solidFill>
              <a:latin typeface="Century"/>
              <a:ea typeface="Century"/>
              <a:cs typeface="Century"/>
              <a:sym typeface="Century"/>
            </a:endParaRPr>
          </a:p>
        </p:txBody>
      </p:sp>
      <p:sp>
        <p:nvSpPr>
          <p:cNvPr id="262" name="Google Shape;262;p17"/>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 name="Google Shape;263;p17"/>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264" name="Google Shape;264;p17"/>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7"/>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66" name="Google Shape;266;p17"/>
          <p:cNvSpPr txBox="1">
            <a:spLocks noGrp="1"/>
          </p:cNvSpPr>
          <p:nvPr>
            <p:ph type="body" idx="1"/>
          </p:nvPr>
        </p:nvSpPr>
        <p:spPr>
          <a:xfrm>
            <a:off x="457200" y="893740"/>
            <a:ext cx="5923280" cy="1469496"/>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800"/>
              <a:buNone/>
            </a:pPr>
            <a:r>
              <a:rPr lang="en-US" sz="1700">
                <a:latin typeface="Century"/>
                <a:ea typeface="Century"/>
                <a:cs typeface="Century"/>
                <a:sym typeface="Century"/>
              </a:rPr>
              <a:t>Technology companies take steps to combat fake news</a:t>
            </a:r>
            <a:endParaRPr>
              <a:latin typeface="Century"/>
              <a:ea typeface="Century"/>
              <a:cs typeface="Century"/>
              <a:sym typeface="Century"/>
            </a:endParaRPr>
          </a:p>
          <a:p>
            <a:pPr marL="50800" lvl="0" indent="0" algn="l" rtl="0">
              <a:lnSpc>
                <a:spcPct val="100000"/>
              </a:lnSpc>
              <a:spcBef>
                <a:spcPts val="600"/>
              </a:spcBef>
              <a:spcAft>
                <a:spcPts val="0"/>
              </a:spcAft>
              <a:buSzPts val="2800"/>
              <a:buNone/>
            </a:pPr>
            <a:endParaRPr sz="1700">
              <a:latin typeface="Century"/>
              <a:ea typeface="Century"/>
              <a:cs typeface="Century"/>
              <a:sym typeface="Century"/>
            </a:endParaRPr>
          </a:p>
          <a:p>
            <a:pPr marL="50800" lvl="0" indent="0" algn="l" rtl="0">
              <a:lnSpc>
                <a:spcPct val="100000"/>
              </a:lnSpc>
              <a:spcBef>
                <a:spcPts val="600"/>
              </a:spcBef>
              <a:spcAft>
                <a:spcPts val="0"/>
              </a:spcAft>
              <a:buSzPts val="2800"/>
              <a:buNone/>
            </a:pPr>
            <a:r>
              <a:rPr lang="en-US" sz="1700">
                <a:latin typeface="Century"/>
                <a:ea typeface="Century"/>
                <a:cs typeface="Century"/>
                <a:sym typeface="Century"/>
              </a:rPr>
              <a:t>Facebook:</a:t>
            </a:r>
            <a:endParaRPr>
              <a:latin typeface="Century"/>
              <a:ea typeface="Century"/>
              <a:cs typeface="Century"/>
              <a:sym typeface="Century"/>
            </a:endParaRPr>
          </a:p>
          <a:p>
            <a:pPr marL="457200" lvl="0" indent="-406400" algn="l" rtl="0">
              <a:lnSpc>
                <a:spcPct val="100000"/>
              </a:lnSpc>
              <a:spcBef>
                <a:spcPts val="0"/>
              </a:spcBef>
              <a:spcAft>
                <a:spcPts val="0"/>
              </a:spcAft>
              <a:buSzPts val="2800"/>
              <a:buFont typeface="Century"/>
              <a:buChar char="•"/>
            </a:pPr>
            <a:r>
              <a:rPr lang="en-US" sz="1700">
                <a:latin typeface="Century"/>
                <a:ea typeface="Century"/>
                <a:cs typeface="Century"/>
                <a:sym typeface="Century"/>
              </a:rPr>
              <a:t>admitted that it was ‘not doing enough to help prevent our platform from being used to foment division and incite offline violence in Myanmar’</a:t>
            </a:r>
            <a:endParaRPr>
              <a:latin typeface="Century"/>
              <a:ea typeface="Century"/>
              <a:cs typeface="Century"/>
              <a:sym typeface="Century"/>
            </a:endParaRPr>
          </a:p>
          <a:p>
            <a:pPr marL="457200" lvl="0" indent="-406400" algn="l" rtl="0">
              <a:lnSpc>
                <a:spcPct val="100000"/>
              </a:lnSpc>
              <a:spcBef>
                <a:spcPts val="0"/>
              </a:spcBef>
              <a:spcAft>
                <a:spcPts val="0"/>
              </a:spcAft>
              <a:buSzPts val="2800"/>
              <a:buFont typeface="Century"/>
              <a:buChar char="•"/>
            </a:pPr>
            <a:r>
              <a:rPr lang="en-US" sz="1700">
                <a:latin typeface="Century"/>
                <a:ea typeface="Century"/>
                <a:cs typeface="Century"/>
                <a:sym typeface="Century"/>
              </a:rPr>
              <a:t>hired 100 local Myanmar speakers to review content, closing down pages and accounts associated with key figures in the Myanmar Armed Force </a:t>
            </a:r>
            <a:endParaRPr>
              <a:latin typeface="Century"/>
              <a:ea typeface="Century"/>
              <a:cs typeface="Century"/>
              <a:sym typeface="Century"/>
            </a:endParaRPr>
          </a:p>
          <a:p>
            <a:pPr marL="457200" lvl="0" indent="-406400" algn="l" rtl="0">
              <a:lnSpc>
                <a:spcPct val="100000"/>
              </a:lnSpc>
              <a:spcBef>
                <a:spcPts val="0"/>
              </a:spcBef>
              <a:spcAft>
                <a:spcPts val="0"/>
              </a:spcAft>
              <a:buSzPts val="2800"/>
              <a:buFont typeface="Century"/>
              <a:buChar char="•"/>
            </a:pPr>
            <a:r>
              <a:rPr lang="en-US" sz="1700">
                <a:latin typeface="Century"/>
                <a:ea typeface="Century"/>
                <a:cs typeface="Century"/>
                <a:sym typeface="Century"/>
              </a:rPr>
              <a:t>increasingly uses local media outlets and NGOs as third party fact-checkers</a:t>
            </a:r>
            <a:endParaRPr>
              <a:latin typeface="Century"/>
              <a:ea typeface="Century"/>
              <a:cs typeface="Century"/>
              <a:sym typeface="Century"/>
            </a:endParaRPr>
          </a:p>
          <a:p>
            <a:pPr marL="457200" lvl="0" indent="-406400" algn="l" rtl="0">
              <a:lnSpc>
                <a:spcPct val="100000"/>
              </a:lnSpc>
              <a:spcBef>
                <a:spcPts val="0"/>
              </a:spcBef>
              <a:spcAft>
                <a:spcPts val="0"/>
              </a:spcAft>
              <a:buSzPts val="2800"/>
              <a:buFont typeface="Century"/>
              <a:buChar char="•"/>
            </a:pPr>
            <a:r>
              <a:rPr lang="en-US" sz="1700">
                <a:latin typeface="Century"/>
                <a:ea typeface="Century"/>
                <a:cs typeface="Century"/>
                <a:sym typeface="Century"/>
              </a:rPr>
              <a:t>introduced initiatives to increase oversight of political ads and limits political ad from foreign sources during elections</a:t>
            </a:r>
            <a:endParaRPr sz="1700">
              <a:latin typeface="Century"/>
              <a:ea typeface="Century"/>
              <a:cs typeface="Century"/>
              <a:sym typeface="Century"/>
            </a:endParaRPr>
          </a:p>
          <a:p>
            <a:pPr marL="457200" lvl="0" indent="0" algn="l" rtl="0">
              <a:lnSpc>
                <a:spcPct val="100000"/>
              </a:lnSpc>
              <a:spcBef>
                <a:spcPts val="0"/>
              </a:spcBef>
              <a:spcAft>
                <a:spcPts val="0"/>
              </a:spcAft>
              <a:buSzPts val="2800"/>
              <a:buNone/>
            </a:pPr>
            <a:endParaRPr sz="1700">
              <a:latin typeface="Century"/>
              <a:ea typeface="Century"/>
              <a:cs typeface="Century"/>
              <a:sym typeface="Century"/>
            </a:endParaRPr>
          </a:p>
          <a:p>
            <a:pPr marL="50800" lvl="0" indent="0" algn="l" rtl="0">
              <a:lnSpc>
                <a:spcPct val="100000"/>
              </a:lnSpc>
              <a:spcBef>
                <a:spcPts val="0"/>
              </a:spcBef>
              <a:spcAft>
                <a:spcPts val="0"/>
              </a:spcAft>
              <a:buSzPts val="2800"/>
              <a:buNone/>
            </a:pPr>
            <a:r>
              <a:rPr lang="en-US" sz="1700">
                <a:latin typeface="Century"/>
                <a:ea typeface="Century"/>
                <a:cs typeface="Century"/>
                <a:sym typeface="Century"/>
              </a:rPr>
              <a:t>Whatsapp:</a:t>
            </a:r>
            <a:endParaRPr>
              <a:latin typeface="Century"/>
              <a:ea typeface="Century"/>
              <a:cs typeface="Century"/>
              <a:sym typeface="Century"/>
            </a:endParaRPr>
          </a:p>
          <a:p>
            <a:pPr marL="457200" lvl="0" indent="-406400" algn="l" rtl="0">
              <a:lnSpc>
                <a:spcPct val="100000"/>
              </a:lnSpc>
              <a:spcBef>
                <a:spcPts val="0"/>
              </a:spcBef>
              <a:spcAft>
                <a:spcPts val="0"/>
              </a:spcAft>
              <a:buSzPts val="2800"/>
              <a:buFont typeface="Century"/>
              <a:buChar char="•"/>
            </a:pPr>
            <a:r>
              <a:rPr lang="en-US" sz="1700">
                <a:latin typeface="Century"/>
                <a:ea typeface="Century"/>
                <a:cs typeface="Century"/>
                <a:sym typeface="Century"/>
              </a:rPr>
              <a:t>drastically limited forwarding message from 250 people to 20 people globally, and to only 5 in India</a:t>
            </a:r>
            <a:endParaRPr>
              <a:latin typeface="Century"/>
              <a:ea typeface="Century"/>
              <a:cs typeface="Century"/>
              <a:sym typeface="Century"/>
            </a:endParaRPr>
          </a:p>
          <a:p>
            <a:pPr marL="50800" lvl="0" indent="0" algn="l" rtl="0">
              <a:lnSpc>
                <a:spcPct val="100000"/>
              </a:lnSpc>
              <a:spcBef>
                <a:spcPts val="600"/>
              </a:spcBef>
              <a:spcAft>
                <a:spcPts val="0"/>
              </a:spcAft>
              <a:buSzPts val="2800"/>
              <a:buNone/>
            </a:pPr>
            <a:endParaRPr sz="2000">
              <a:latin typeface="Century"/>
              <a:ea typeface="Century"/>
              <a:cs typeface="Century"/>
              <a:sym typeface="Century"/>
            </a:endParaRPr>
          </a:p>
        </p:txBody>
      </p:sp>
      <p:sp>
        <p:nvSpPr>
          <p:cNvPr id="267" name="Google Shape;267;p17"/>
          <p:cNvSpPr/>
          <p:nvPr/>
        </p:nvSpPr>
        <p:spPr>
          <a:xfrm>
            <a:off x="3287109" y="1223610"/>
            <a:ext cx="7437489" cy="1734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7"/>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269" name="Google Shape;269;p17" descr="https://lh3.googleusercontent.com/3VzxaXI0yDJiYay4HCRJyLH_AeC5MkwbUW9FwG4mnUf1J9U1qJyMUprXCDwEifrNVyJmGGwChSUwkLZK7g-As7zt20IKQ6Dv6XzOA6Cxbpl6v-KhaoKU4GOe9DALQ5wTIqL_9yUx5XI"/>
          <p:cNvPicPr preferRelativeResize="0"/>
          <p:nvPr/>
        </p:nvPicPr>
        <p:blipFill rotWithShape="1">
          <a:blip r:embed="rId4">
            <a:alphaModFix/>
          </a:blip>
          <a:srcRect/>
          <a:stretch/>
        </p:blipFill>
        <p:spPr>
          <a:xfrm>
            <a:off x="6238180" y="2395858"/>
            <a:ext cx="2595280" cy="1461198"/>
          </a:xfrm>
          <a:prstGeom prst="rect">
            <a:avLst/>
          </a:prstGeom>
          <a:noFill/>
          <a:ln>
            <a:noFill/>
          </a:ln>
        </p:spPr>
      </p:pic>
      <p:pic>
        <p:nvPicPr>
          <p:cNvPr id="270" name="Google Shape;270;p17" descr="Image result for fake news fact checking facebook"/>
          <p:cNvPicPr preferRelativeResize="0"/>
          <p:nvPr/>
        </p:nvPicPr>
        <p:blipFill rotWithShape="1">
          <a:blip r:embed="rId5">
            <a:alphaModFix/>
          </a:blip>
          <a:srcRect/>
          <a:stretch/>
        </p:blipFill>
        <p:spPr>
          <a:xfrm>
            <a:off x="6902788" y="4065555"/>
            <a:ext cx="1885964" cy="10616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sp>
        <p:nvSpPr>
          <p:cNvPr id="275" name="Google Shape;275;p18"/>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Role of Technology Companies (cont’d)</a:t>
            </a:r>
            <a:endParaRPr sz="1400" b="1"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a:ea typeface="Century"/>
                <a:cs typeface="Century"/>
                <a:sym typeface="Century"/>
              </a:rPr>
              <a:t/>
            </a:r>
            <a:br>
              <a:rPr lang="en-US" sz="2000" b="1" i="0" u="none" strike="noStrike" cap="none">
                <a:solidFill>
                  <a:srgbClr val="000000"/>
                </a:solidFill>
                <a:latin typeface="Century"/>
                <a:ea typeface="Century"/>
                <a:cs typeface="Century"/>
                <a:sym typeface="Century"/>
              </a:rPr>
            </a:br>
            <a:endParaRPr sz="2000" b="1" i="0" u="none" strike="noStrike" cap="none">
              <a:solidFill>
                <a:schemeClr val="lt1"/>
              </a:solidFill>
              <a:latin typeface="Century"/>
              <a:ea typeface="Century"/>
              <a:cs typeface="Century"/>
              <a:sym typeface="Century"/>
            </a:endParaRPr>
          </a:p>
        </p:txBody>
      </p:sp>
      <p:sp>
        <p:nvSpPr>
          <p:cNvPr id="276" name="Google Shape;276;p18"/>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7" name="Google Shape;277;p18"/>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278" name="Google Shape;278;p18"/>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8"/>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80" name="Google Shape;280;p18"/>
          <p:cNvSpPr txBox="1">
            <a:spLocks noGrp="1"/>
          </p:cNvSpPr>
          <p:nvPr>
            <p:ph type="body" idx="1"/>
          </p:nvPr>
        </p:nvSpPr>
        <p:spPr>
          <a:xfrm>
            <a:off x="457200" y="893740"/>
            <a:ext cx="5923280" cy="1469496"/>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700"/>
              <a:buNone/>
            </a:pPr>
            <a:r>
              <a:rPr lang="en-US" sz="1800">
                <a:latin typeface="Century"/>
                <a:ea typeface="Century"/>
                <a:cs typeface="Century"/>
                <a:sym typeface="Century"/>
              </a:rPr>
              <a:t>Google: </a:t>
            </a:r>
            <a:endParaRPr sz="1800">
              <a:latin typeface="Century"/>
              <a:ea typeface="Century"/>
              <a:cs typeface="Century"/>
              <a:sym typeface="Century"/>
            </a:endParaRPr>
          </a:p>
          <a:p>
            <a:pPr marL="457200" lvl="0" indent="-406400" algn="l" rtl="0">
              <a:lnSpc>
                <a:spcPct val="100000"/>
              </a:lnSpc>
              <a:spcBef>
                <a:spcPts val="600"/>
              </a:spcBef>
              <a:spcAft>
                <a:spcPts val="0"/>
              </a:spcAft>
              <a:buSzPts val="2700"/>
              <a:buFont typeface="Century"/>
              <a:buChar char="•"/>
            </a:pPr>
            <a:r>
              <a:rPr lang="en-US" sz="1800">
                <a:latin typeface="Century"/>
                <a:ea typeface="Century"/>
                <a:cs typeface="Century"/>
                <a:sym typeface="Century"/>
              </a:rPr>
              <a:t>fights fake news by elevating quality journalism on their platforms. They rank news query results by relevance and authoritativeness. </a:t>
            </a:r>
            <a:endParaRPr sz="1800">
              <a:latin typeface="Century"/>
              <a:ea typeface="Century"/>
              <a:cs typeface="Century"/>
              <a:sym typeface="Century"/>
            </a:endParaRPr>
          </a:p>
          <a:p>
            <a:pPr marL="50800" lvl="0" indent="0" algn="l" rtl="0">
              <a:lnSpc>
                <a:spcPct val="100000"/>
              </a:lnSpc>
              <a:spcBef>
                <a:spcPts val="600"/>
              </a:spcBef>
              <a:spcAft>
                <a:spcPts val="0"/>
              </a:spcAft>
              <a:buSzPts val="2700"/>
              <a:buNone/>
            </a:pPr>
            <a:r>
              <a:rPr lang="en-US" sz="1800">
                <a:latin typeface="Century"/>
                <a:ea typeface="Century"/>
                <a:cs typeface="Century"/>
                <a:sym typeface="Century"/>
              </a:rPr>
              <a:t/>
            </a:r>
            <a:br>
              <a:rPr lang="en-US" sz="1800">
                <a:latin typeface="Century"/>
                <a:ea typeface="Century"/>
                <a:cs typeface="Century"/>
                <a:sym typeface="Century"/>
              </a:rPr>
            </a:br>
            <a:r>
              <a:rPr lang="en-US" sz="1800">
                <a:latin typeface="Century"/>
                <a:ea typeface="Century"/>
                <a:cs typeface="Century"/>
                <a:sym typeface="Century"/>
              </a:rPr>
              <a:t>Twitter: </a:t>
            </a:r>
            <a:endParaRPr sz="1800">
              <a:latin typeface="Century"/>
              <a:ea typeface="Century"/>
              <a:cs typeface="Century"/>
              <a:sym typeface="Century"/>
            </a:endParaRPr>
          </a:p>
          <a:p>
            <a:pPr marL="457200" lvl="0" indent="-406400" algn="l" rtl="0">
              <a:lnSpc>
                <a:spcPct val="100000"/>
              </a:lnSpc>
              <a:spcBef>
                <a:spcPts val="600"/>
              </a:spcBef>
              <a:spcAft>
                <a:spcPts val="0"/>
              </a:spcAft>
              <a:buSzPts val="2700"/>
              <a:buFont typeface="Century"/>
              <a:buChar char="•"/>
            </a:pPr>
            <a:r>
              <a:rPr lang="en-US" sz="1800">
                <a:latin typeface="Century"/>
                <a:ea typeface="Century"/>
                <a:cs typeface="Century"/>
                <a:sym typeface="Century"/>
              </a:rPr>
              <a:t>suspended thousands of fake, automated accounts in Southeast Asia</a:t>
            </a:r>
            <a:endParaRPr sz="1800">
              <a:latin typeface="Century"/>
              <a:ea typeface="Century"/>
              <a:cs typeface="Century"/>
              <a:sym typeface="Century"/>
            </a:endParaRPr>
          </a:p>
          <a:p>
            <a:pPr marL="50800" lvl="0" indent="0" algn="l" rtl="0">
              <a:lnSpc>
                <a:spcPct val="100000"/>
              </a:lnSpc>
              <a:spcBef>
                <a:spcPts val="600"/>
              </a:spcBef>
              <a:spcAft>
                <a:spcPts val="0"/>
              </a:spcAft>
              <a:buSzPts val="2700"/>
              <a:buNone/>
            </a:pPr>
            <a:r>
              <a:rPr lang="en-US" sz="1800">
                <a:latin typeface="Century"/>
                <a:ea typeface="Century"/>
                <a:cs typeface="Century"/>
                <a:sym typeface="Century"/>
              </a:rPr>
              <a:t/>
            </a:r>
            <a:br>
              <a:rPr lang="en-US" sz="1800">
                <a:latin typeface="Century"/>
                <a:ea typeface="Century"/>
                <a:cs typeface="Century"/>
                <a:sym typeface="Century"/>
              </a:rPr>
            </a:br>
            <a:r>
              <a:rPr lang="en-US" sz="1800">
                <a:latin typeface="Century"/>
                <a:ea typeface="Century"/>
                <a:cs typeface="Century"/>
                <a:sym typeface="Century"/>
              </a:rPr>
              <a:t>Line: </a:t>
            </a:r>
            <a:endParaRPr sz="1800">
              <a:latin typeface="Century"/>
              <a:ea typeface="Century"/>
              <a:cs typeface="Century"/>
              <a:sym typeface="Century"/>
            </a:endParaRPr>
          </a:p>
          <a:p>
            <a:pPr marL="457200" lvl="0" indent="-406400" algn="l" rtl="0">
              <a:lnSpc>
                <a:spcPct val="100000"/>
              </a:lnSpc>
              <a:spcBef>
                <a:spcPts val="600"/>
              </a:spcBef>
              <a:spcAft>
                <a:spcPts val="0"/>
              </a:spcAft>
              <a:buSzPts val="2700"/>
              <a:buFont typeface="Century"/>
              <a:buChar char="•"/>
            </a:pPr>
            <a:r>
              <a:rPr lang="en-US" sz="1800">
                <a:latin typeface="Century"/>
                <a:ea typeface="Century"/>
                <a:cs typeface="Century"/>
                <a:sym typeface="Century"/>
              </a:rPr>
              <a:t>sponsors media literacy programmes</a:t>
            </a:r>
            <a:endParaRPr sz="1800">
              <a:latin typeface="Century"/>
              <a:ea typeface="Century"/>
              <a:cs typeface="Century"/>
              <a:sym typeface="Century"/>
            </a:endParaRPr>
          </a:p>
          <a:p>
            <a:pPr marL="50800" lvl="0" indent="0" algn="l" rtl="0">
              <a:lnSpc>
                <a:spcPct val="100000"/>
              </a:lnSpc>
              <a:spcBef>
                <a:spcPts val="600"/>
              </a:spcBef>
              <a:spcAft>
                <a:spcPts val="0"/>
              </a:spcAft>
              <a:buSzPts val="2700"/>
              <a:buNone/>
            </a:pPr>
            <a:endParaRPr sz="1800">
              <a:latin typeface="Century"/>
              <a:ea typeface="Century"/>
              <a:cs typeface="Century"/>
              <a:sym typeface="Century"/>
            </a:endParaRPr>
          </a:p>
          <a:p>
            <a:pPr marL="50800" lvl="0" indent="0" algn="l" rtl="0">
              <a:lnSpc>
                <a:spcPct val="100000"/>
              </a:lnSpc>
              <a:spcBef>
                <a:spcPts val="600"/>
              </a:spcBef>
              <a:spcAft>
                <a:spcPts val="0"/>
              </a:spcAft>
              <a:buSzPts val="2700"/>
              <a:buNone/>
            </a:pPr>
            <a:r>
              <a:rPr lang="en-US" sz="1800" u="sng">
                <a:latin typeface="Century"/>
                <a:ea typeface="Century"/>
                <a:cs typeface="Century"/>
                <a:sym typeface="Century"/>
              </a:rPr>
              <a:t>But is this enough? </a:t>
            </a:r>
            <a:endParaRPr sz="1800">
              <a:latin typeface="Century"/>
              <a:ea typeface="Century"/>
              <a:cs typeface="Century"/>
              <a:sym typeface="Century"/>
            </a:endParaRPr>
          </a:p>
          <a:p>
            <a:pPr marL="50800" lvl="0" indent="0" algn="l" rtl="0">
              <a:lnSpc>
                <a:spcPct val="100000"/>
              </a:lnSpc>
              <a:spcBef>
                <a:spcPts val="600"/>
              </a:spcBef>
              <a:spcAft>
                <a:spcPts val="0"/>
              </a:spcAft>
              <a:buSzPts val="2700"/>
              <a:buNone/>
            </a:pPr>
            <a:r>
              <a:rPr lang="en-US" sz="1800">
                <a:latin typeface="Century"/>
                <a:ea typeface="Century"/>
                <a:cs typeface="Century"/>
                <a:sym typeface="Century"/>
              </a:rPr>
              <a:t/>
            </a:r>
            <a:br>
              <a:rPr lang="en-US" sz="1800">
                <a:latin typeface="Century"/>
                <a:ea typeface="Century"/>
                <a:cs typeface="Century"/>
                <a:sym typeface="Century"/>
              </a:rPr>
            </a:br>
            <a:endParaRPr sz="1800">
              <a:latin typeface="Century"/>
              <a:ea typeface="Century"/>
              <a:cs typeface="Century"/>
              <a:sym typeface="Century"/>
            </a:endParaRPr>
          </a:p>
        </p:txBody>
      </p:sp>
      <p:sp>
        <p:nvSpPr>
          <p:cNvPr id="281" name="Google Shape;281;p18"/>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282" name="Google Shape;282;p18"/>
          <p:cNvPicPr preferRelativeResize="0"/>
          <p:nvPr/>
        </p:nvPicPr>
        <p:blipFill rotWithShape="1">
          <a:blip r:embed="rId4">
            <a:alphaModFix/>
          </a:blip>
          <a:srcRect/>
          <a:stretch/>
        </p:blipFill>
        <p:spPr>
          <a:xfrm>
            <a:off x="5066015" y="3538134"/>
            <a:ext cx="3767431" cy="23957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sp>
        <p:nvSpPr>
          <p:cNvPr id="287" name="Google Shape;287;p19"/>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19"/>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289" name="Google Shape;289;p19"/>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291" name="Google Shape;291;p19"/>
          <p:cNvSpPr txBox="1">
            <a:spLocks noGrp="1"/>
          </p:cNvSpPr>
          <p:nvPr>
            <p:ph type="body" idx="1"/>
          </p:nvPr>
        </p:nvSpPr>
        <p:spPr>
          <a:xfrm>
            <a:off x="457200" y="893740"/>
            <a:ext cx="5923280" cy="1469496"/>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800"/>
              <a:buNone/>
            </a:pPr>
            <a:r>
              <a:rPr lang="en-US" sz="2000">
                <a:latin typeface="Arial"/>
                <a:ea typeface="Arial"/>
                <a:cs typeface="Arial"/>
                <a:sym typeface="Arial"/>
              </a:rPr>
              <a:t/>
            </a:r>
            <a:br>
              <a:rPr lang="en-US" sz="2000">
                <a:latin typeface="Arial"/>
                <a:ea typeface="Arial"/>
                <a:cs typeface="Arial"/>
                <a:sym typeface="Arial"/>
              </a:rPr>
            </a:br>
            <a:endParaRPr sz="2000">
              <a:latin typeface="Arial"/>
              <a:ea typeface="Arial"/>
              <a:cs typeface="Arial"/>
              <a:sym typeface="Arial"/>
            </a:endParaRPr>
          </a:p>
        </p:txBody>
      </p:sp>
      <p:sp>
        <p:nvSpPr>
          <p:cNvPr id="292" name="Google Shape;292;p19"/>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93" name="Google Shape;293;p19"/>
          <p:cNvSpPr/>
          <p:nvPr/>
        </p:nvSpPr>
        <p:spPr>
          <a:xfrm>
            <a:off x="-90094" y="1090642"/>
            <a:ext cx="5413522" cy="42987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a:ea typeface="Century"/>
                <a:cs typeface="Century"/>
                <a:sym typeface="Century"/>
              </a:rPr>
              <a:t>Legal Measures</a:t>
            </a:r>
            <a:endParaRPr sz="18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a:ea typeface="Century"/>
              <a:cs typeface="Century"/>
              <a:sym typeface="Century"/>
            </a:endParaRPr>
          </a:p>
          <a:p>
            <a:pPr marL="914400" marR="0" lvl="0" indent="-3556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Most of them are vaguely-worded laws leading to overcriminalization</a:t>
            </a:r>
            <a:endParaRPr sz="1800" b="0" i="0" u="none" strike="noStrike" cap="none">
              <a:solidFill>
                <a:srgbClr val="000000"/>
              </a:solidFill>
              <a:latin typeface="Century"/>
              <a:ea typeface="Century"/>
              <a:cs typeface="Century"/>
              <a:sym typeface="Century"/>
            </a:endParaRPr>
          </a:p>
          <a:p>
            <a:pPr marL="1816100" marR="0" lvl="0" indent="-3429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complaint filed between individuals/politicians</a:t>
            </a:r>
            <a:endParaRPr/>
          </a:p>
          <a:p>
            <a:pPr marL="1816100" marR="0" lvl="0" indent="-3429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complaints field by </a:t>
            </a:r>
            <a:br>
              <a:rPr lang="en-US" sz="1800" b="0" i="0" u="none" strike="noStrike" cap="none">
                <a:solidFill>
                  <a:srgbClr val="000000"/>
                </a:solidFill>
                <a:latin typeface="Century"/>
                <a:ea typeface="Century"/>
                <a:cs typeface="Century"/>
                <a:sym typeface="Century"/>
              </a:rPr>
            </a:br>
            <a:r>
              <a:rPr lang="en-US" sz="1800" b="0" i="0" u="none" strike="noStrike" cap="none">
                <a:solidFill>
                  <a:srgbClr val="000000"/>
                </a:solidFill>
                <a:latin typeface="Century"/>
                <a:ea typeface="Century"/>
                <a:cs typeface="Century"/>
                <a:sym typeface="Century"/>
              </a:rPr>
              <a:t>government agencies</a:t>
            </a:r>
            <a:endParaRPr/>
          </a:p>
          <a:p>
            <a:pPr marL="1816100" marR="0" lvl="0" indent="-215900" algn="l" rtl="0">
              <a:lnSpc>
                <a:spcPct val="100000"/>
              </a:lnSpc>
              <a:spcBef>
                <a:spcPts val="0"/>
              </a:spcBef>
              <a:spcAft>
                <a:spcPts val="0"/>
              </a:spcAft>
              <a:buClr>
                <a:srgbClr val="000000"/>
              </a:buClr>
              <a:buSzPts val="2000"/>
              <a:buFont typeface="Century"/>
              <a:buNone/>
            </a:pPr>
            <a:endParaRPr sz="1800" b="0" i="0" u="none" strike="noStrike" cap="none">
              <a:solidFill>
                <a:srgbClr val="000000"/>
              </a:solidFill>
              <a:latin typeface="Century"/>
              <a:ea typeface="Century"/>
              <a:cs typeface="Century"/>
              <a:sym typeface="Century"/>
            </a:endParaRPr>
          </a:p>
          <a:p>
            <a:pPr marL="914400" marR="0" lvl="0" indent="-3556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Does not necessarily detoxify the post-truth ecosystem, but monopolize coercive action</a:t>
            </a:r>
            <a:endParaRPr sz="1800" b="0" i="0" u="none" strike="noStrike" cap="none">
              <a:solidFill>
                <a:srgbClr val="000000"/>
              </a:solidFill>
              <a:latin typeface="Century"/>
              <a:ea typeface="Century"/>
              <a:cs typeface="Century"/>
              <a:sym typeface="Century"/>
            </a:endParaRPr>
          </a:p>
          <a:p>
            <a:pPr marL="914400" marR="0" lvl="0" indent="-228600" algn="l" rtl="0">
              <a:lnSpc>
                <a:spcPct val="100000"/>
              </a:lnSpc>
              <a:spcBef>
                <a:spcPts val="0"/>
              </a:spcBef>
              <a:spcAft>
                <a:spcPts val="0"/>
              </a:spcAft>
              <a:buClr>
                <a:srgbClr val="000000"/>
              </a:buClr>
              <a:buSzPts val="2000"/>
              <a:buFont typeface="Century"/>
              <a:buNone/>
            </a:pPr>
            <a:endParaRPr sz="1800" b="0" i="0" u="none" strike="noStrike" cap="none">
              <a:solidFill>
                <a:srgbClr val="000000"/>
              </a:solidFill>
              <a:latin typeface="Century"/>
              <a:ea typeface="Century"/>
              <a:cs typeface="Century"/>
              <a:sym typeface="Century"/>
            </a:endParaRPr>
          </a:p>
          <a:p>
            <a:pPr marL="914400" marR="0" lvl="0" indent="-3556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Change in government’s policy</a:t>
            </a:r>
            <a:endParaRPr sz="1800" b="0" i="0" u="none" strike="noStrike" cap="none">
              <a:solidFill>
                <a:srgbClr val="000000"/>
              </a:solidFill>
              <a:latin typeface="Century"/>
              <a:ea typeface="Century"/>
              <a:cs typeface="Century"/>
              <a:sym typeface="Century"/>
            </a:endParaRPr>
          </a:p>
          <a:p>
            <a:pPr marL="1816100" marR="0" lvl="0" indent="-3429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Malaysia’s repeal of anti-fake news law</a:t>
            </a:r>
            <a:endParaRPr/>
          </a:p>
          <a:p>
            <a:pPr marL="1816100" marR="0" lvl="0" indent="-342900" algn="l" rtl="0">
              <a:lnSpc>
                <a:spcPct val="100000"/>
              </a:lnSpc>
              <a:spcBef>
                <a:spcPts val="0"/>
              </a:spcBef>
              <a:spcAft>
                <a:spcPts val="0"/>
              </a:spcAft>
              <a:buClr>
                <a:srgbClr val="000000"/>
              </a:buClr>
              <a:buSzPts val="2000"/>
              <a:buFont typeface="Century"/>
              <a:buChar char="−"/>
            </a:pPr>
            <a:r>
              <a:rPr lang="en-US" sz="1800" b="0" i="0" u="none" strike="noStrike" cap="none">
                <a:solidFill>
                  <a:srgbClr val="000000"/>
                </a:solidFill>
                <a:latin typeface="Century"/>
                <a:ea typeface="Century"/>
                <a:cs typeface="Century"/>
                <a:sym typeface="Century"/>
              </a:rPr>
              <a:t>Philippines’ fake news legislation</a:t>
            </a:r>
            <a:endParaRPr sz="1800" b="0"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entury"/>
                <a:ea typeface="Century"/>
                <a:cs typeface="Century"/>
                <a:sym typeface="Century"/>
              </a:rPr>
              <a:t>	</a:t>
            </a:r>
            <a:endParaRPr sz="1800" b="0"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a:ea typeface="Century"/>
              <a:cs typeface="Century"/>
              <a:sym typeface="Century"/>
            </a:endParaRPr>
          </a:p>
        </p:txBody>
      </p:sp>
      <p:sp>
        <p:nvSpPr>
          <p:cNvPr id="294" name="Google Shape;294;p19"/>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Challenges of Legal Measures</a:t>
            </a:r>
            <a:endParaRPr sz="2000" b="1" i="0" u="none" strike="noStrike" cap="none">
              <a:solidFill>
                <a:schemeClr val="lt1"/>
              </a:solidFill>
              <a:latin typeface="Arial"/>
              <a:ea typeface="Arial"/>
              <a:cs typeface="Arial"/>
              <a:sym typeface="Arial"/>
            </a:endParaRPr>
          </a:p>
        </p:txBody>
      </p:sp>
      <p:pic>
        <p:nvPicPr>
          <p:cNvPr id="295" name="Google Shape;295;p19"/>
          <p:cNvPicPr preferRelativeResize="0"/>
          <p:nvPr/>
        </p:nvPicPr>
        <p:blipFill rotWithShape="1">
          <a:blip r:embed="rId4">
            <a:alphaModFix/>
          </a:blip>
          <a:srcRect/>
          <a:stretch/>
        </p:blipFill>
        <p:spPr>
          <a:xfrm>
            <a:off x="5069208" y="1622575"/>
            <a:ext cx="3764233" cy="25112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457162" y="267943"/>
            <a:ext cx="8373965" cy="436725"/>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2100" b="1" i="0" u="none" strike="noStrike" cap="none">
                <a:solidFill>
                  <a:schemeClr val="lt1"/>
                </a:solidFill>
                <a:latin typeface="Century"/>
                <a:ea typeface="Century"/>
                <a:cs typeface="Century"/>
                <a:sym typeface="Century"/>
              </a:rPr>
              <a:t>Freedom of Expression (SEA) Project 2019-2021</a:t>
            </a:r>
            <a:endParaRPr sz="2100" b="1"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None/>
            </a:pPr>
            <a:endParaRPr sz="2250" b="0" i="0" u="none" strike="noStrike" cap="none">
              <a:solidFill>
                <a:schemeClr val="lt1"/>
              </a:solidFill>
              <a:latin typeface="Century"/>
              <a:ea typeface="Century"/>
              <a:cs typeface="Century"/>
              <a:sym typeface="Century"/>
            </a:endParaRPr>
          </a:p>
        </p:txBody>
      </p:sp>
      <p:sp>
        <p:nvSpPr>
          <p:cNvPr id="115" name="Google Shape;115;p2"/>
          <p:cNvSpPr/>
          <p:nvPr/>
        </p:nvSpPr>
        <p:spPr>
          <a:xfrm>
            <a:off x="1686994" y="1750388"/>
            <a:ext cx="4876200" cy="1851975"/>
          </a:xfrm>
          <a:prstGeom prst="rect">
            <a:avLst/>
          </a:prstGeom>
          <a:noFill/>
          <a:ln>
            <a:noFill/>
          </a:ln>
        </p:spPr>
        <p:txBody>
          <a:bodyPr spcFirstLastPara="1" wrap="square" lIns="34275" tIns="34275" rIns="34275" bIns="34275" anchor="t" anchorCtr="0">
            <a:noAutofit/>
          </a:bodyPr>
          <a:lstStyle/>
          <a:p>
            <a:pPr marL="85725"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16" name="Google Shape;116;p2"/>
          <p:cNvSpPr txBox="1"/>
          <p:nvPr/>
        </p:nvSpPr>
        <p:spPr>
          <a:xfrm>
            <a:off x="3581401" y="4349751"/>
            <a:ext cx="34289" cy="23083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17" name="Google Shape;117;p2"/>
          <p:cNvSpPr/>
          <p:nvPr/>
        </p:nvSpPr>
        <p:spPr>
          <a:xfrm>
            <a:off x="395251" y="1041080"/>
            <a:ext cx="7805412" cy="35613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Over period of 4 years, the project examine the impact of fake news, hate speech, disinformation and propaganda on Freedom of expression in the region</a:t>
            </a:r>
            <a:endParaRPr/>
          </a:p>
          <a:p>
            <a:pPr marL="257175" marR="0" lvl="0" indent="-104775" algn="l" rtl="0">
              <a:lnSpc>
                <a:spcPct val="100000"/>
              </a:lnSpc>
              <a:spcBef>
                <a:spcPts val="0"/>
              </a:spcBef>
              <a:spcAft>
                <a:spcPts val="0"/>
              </a:spcAft>
              <a:buClr>
                <a:srgbClr val="000000"/>
              </a:buClr>
              <a:buSzPts val="2400"/>
              <a:buFont typeface="Arial"/>
              <a:buNone/>
            </a:pPr>
            <a:endParaRPr sz="1300" b="0" i="0" u="none" strike="noStrike" cap="none">
              <a:solidFill>
                <a:srgbClr val="000000"/>
              </a:solidFill>
              <a:latin typeface="Century"/>
              <a:ea typeface="Century"/>
              <a:cs typeface="Century"/>
              <a:sym typeface="Century"/>
            </a:endParaRPr>
          </a:p>
          <a:p>
            <a:pPr marL="0" marR="0" lvl="3" indent="0" algn="l" rtl="0">
              <a:lnSpc>
                <a:spcPct val="100000"/>
              </a:lnSpc>
              <a:spcBef>
                <a:spcPts val="0"/>
              </a:spcBef>
              <a:spcAft>
                <a:spcPts val="0"/>
              </a:spcAft>
              <a:buNone/>
            </a:pPr>
            <a:r>
              <a:rPr lang="en-US" sz="1300" b="1" i="0" u="none" strike="noStrike" cap="none">
                <a:solidFill>
                  <a:srgbClr val="000000"/>
                </a:solidFill>
                <a:latin typeface="Century"/>
                <a:ea typeface="Century"/>
                <a:cs typeface="Century"/>
                <a:sym typeface="Century"/>
              </a:rPr>
              <a:t>Research</a:t>
            </a:r>
            <a:r>
              <a:rPr lang="en-US" sz="1300" b="0" i="0" u="none" strike="noStrike" cap="none">
                <a:solidFill>
                  <a:srgbClr val="000000"/>
                </a:solidFill>
                <a:latin typeface="Century"/>
                <a:ea typeface="Century"/>
                <a:cs typeface="Century"/>
                <a:sym typeface="Century"/>
              </a:rPr>
              <a:t> - Baseline studies, policy briefs, commentaries </a:t>
            </a:r>
            <a:endParaRPr/>
          </a:p>
          <a:p>
            <a:pPr marL="0" marR="0" lvl="3"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Regional (1) and Country (10)</a:t>
            </a:r>
            <a:endParaRPr/>
          </a:p>
          <a:p>
            <a:pPr marL="0" marR="0" lvl="3" indent="0" algn="l" rtl="0">
              <a:lnSpc>
                <a:spcPct val="100000"/>
              </a:lnSpc>
              <a:spcBef>
                <a:spcPts val="0"/>
              </a:spcBef>
              <a:spcAft>
                <a:spcPts val="0"/>
              </a:spcAft>
              <a:buNone/>
            </a:pPr>
            <a:r>
              <a:rPr lang="en-US" sz="1300" b="1" i="0" u="none" strike="noStrike" cap="none">
                <a:solidFill>
                  <a:srgbClr val="000000"/>
                </a:solidFill>
                <a:latin typeface="Century"/>
                <a:ea typeface="Century"/>
                <a:cs typeface="Century"/>
                <a:sym typeface="Century"/>
              </a:rPr>
              <a:t>Activities</a:t>
            </a:r>
            <a:endParaRPr sz="1300" b="1" i="0" u="none" strike="noStrike" cap="none">
              <a:solidFill>
                <a:srgbClr val="000000"/>
              </a:solidFill>
              <a:latin typeface="Century"/>
              <a:ea typeface="Century"/>
              <a:cs typeface="Century"/>
              <a:sym typeface="Century"/>
            </a:endParaRPr>
          </a:p>
          <a:p>
            <a:pPr marL="0" marR="0" lvl="2"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1. National seminars</a:t>
            </a:r>
            <a:endParaRPr/>
          </a:p>
          <a:p>
            <a:pPr marL="0" marR="0" lvl="2"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2. Interregional conference</a:t>
            </a:r>
            <a:endParaRPr/>
          </a:p>
          <a:p>
            <a:pPr marL="0" marR="0" lvl="2"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3. International conferences </a:t>
            </a:r>
            <a:endParaRPr/>
          </a:p>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Fake News and Elections in Asia (10 – 12 Jul. 2019)</a:t>
            </a:r>
            <a:endParaRPr/>
          </a:p>
          <a:p>
            <a:pPr marL="0" marR="0" lvl="0" indent="34290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Hate Speech in Asia: Challenges and Solutions (8 – 10 Jul. 2020)</a:t>
            </a:r>
            <a:endParaRPr/>
          </a:p>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Authoritarian Disinformation and Propaganda in Asia (14 – 16 Jul. 2021)</a:t>
            </a:r>
            <a:endParaRPr/>
          </a:p>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Freedom of Expression in Asia (13 – 15 Jul, 2022)</a:t>
            </a:r>
            <a:endParaRPr sz="1300" b="0" i="0" u="none" strike="noStrike" cap="none">
              <a:solidFill>
                <a:srgbClr val="000000"/>
              </a:solidFill>
              <a:latin typeface="Century"/>
              <a:ea typeface="Century"/>
              <a:cs typeface="Century"/>
              <a:sym typeface="Century"/>
            </a:endParaRPr>
          </a:p>
          <a:p>
            <a:pPr marL="0" marR="0" lvl="1" indent="0" algn="l" rtl="0">
              <a:lnSpc>
                <a:spcPct val="100000"/>
              </a:lnSpc>
              <a:spcBef>
                <a:spcPts val="0"/>
              </a:spcBef>
              <a:spcAft>
                <a:spcPts val="0"/>
              </a:spcAft>
              <a:buNone/>
            </a:pPr>
            <a:r>
              <a:rPr lang="en-US" sz="1300" b="1" i="0" u="none" strike="noStrike" cap="none">
                <a:solidFill>
                  <a:srgbClr val="000000"/>
                </a:solidFill>
                <a:latin typeface="Century"/>
                <a:ea typeface="Century"/>
                <a:cs typeface="Century"/>
                <a:sym typeface="Century"/>
              </a:rPr>
              <a:t>Advocacy</a:t>
            </a:r>
            <a:endParaRPr/>
          </a:p>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Media engagement</a:t>
            </a:r>
            <a:endParaRPr/>
          </a:p>
          <a:p>
            <a:pPr marL="0" marR="0" lvl="0" indent="0" algn="l" rtl="0">
              <a:lnSpc>
                <a:spcPct val="100000"/>
              </a:lnSpc>
              <a:spcBef>
                <a:spcPts val="0"/>
              </a:spcBef>
              <a:spcAft>
                <a:spcPts val="0"/>
              </a:spcAft>
              <a:buNone/>
            </a:pPr>
            <a:r>
              <a:rPr lang="en-US" sz="1300" b="0" i="0" u="none" strike="noStrike" cap="none">
                <a:solidFill>
                  <a:srgbClr val="000000"/>
                </a:solidFill>
                <a:latin typeface="Century"/>
                <a:ea typeface="Century"/>
                <a:cs typeface="Century"/>
                <a:sym typeface="Century"/>
              </a:rPr>
              <a:t>	Speaking engagement</a:t>
            </a:r>
            <a:endParaRPr sz="1300" b="0"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None/>
            </a:pPr>
            <a:endParaRPr sz="1300" b="0" i="0" u="none" strike="noStrike" cap="none">
              <a:solidFill>
                <a:srgbClr val="000000"/>
              </a:solidFill>
              <a:latin typeface="Century"/>
              <a:ea typeface="Century"/>
              <a:cs typeface="Century"/>
              <a:sym typeface="Century"/>
            </a:endParaRPr>
          </a:p>
        </p:txBody>
      </p:sp>
      <p:pic>
        <p:nvPicPr>
          <p:cNvPr id="118" name="Google Shape;118;p2"/>
          <p:cNvPicPr preferRelativeResize="0"/>
          <p:nvPr/>
        </p:nvPicPr>
        <p:blipFill rotWithShape="1">
          <a:blip r:embed="rId3">
            <a:alphaModFix/>
          </a:blip>
          <a:srcRect/>
          <a:stretch/>
        </p:blipFill>
        <p:spPr>
          <a:xfrm>
            <a:off x="1453179" y="4439452"/>
            <a:ext cx="1241357" cy="1756046"/>
          </a:xfrm>
          <a:prstGeom prst="rect">
            <a:avLst/>
          </a:prstGeom>
          <a:noFill/>
          <a:ln>
            <a:noFill/>
          </a:ln>
        </p:spPr>
      </p:pic>
      <p:pic>
        <p:nvPicPr>
          <p:cNvPr id="119" name="Google Shape;119;p2"/>
          <p:cNvPicPr preferRelativeResize="0"/>
          <p:nvPr/>
        </p:nvPicPr>
        <p:blipFill rotWithShape="1">
          <a:blip r:embed="rId4">
            <a:alphaModFix/>
          </a:blip>
          <a:srcRect/>
          <a:stretch/>
        </p:blipFill>
        <p:spPr>
          <a:xfrm>
            <a:off x="3154911" y="4349765"/>
            <a:ext cx="1304757" cy="1845733"/>
          </a:xfrm>
          <a:prstGeom prst="rect">
            <a:avLst/>
          </a:prstGeom>
          <a:noFill/>
          <a:ln>
            <a:noFill/>
          </a:ln>
        </p:spPr>
      </p:pic>
      <p:pic>
        <p:nvPicPr>
          <p:cNvPr id="120" name="Google Shape;120;p2"/>
          <p:cNvPicPr preferRelativeResize="0"/>
          <p:nvPr/>
        </p:nvPicPr>
        <p:blipFill rotWithShape="1">
          <a:blip r:embed="rId5">
            <a:alphaModFix/>
          </a:blip>
          <a:srcRect/>
          <a:stretch/>
        </p:blipFill>
        <p:spPr>
          <a:xfrm>
            <a:off x="4898908" y="4349764"/>
            <a:ext cx="1289929" cy="1845733"/>
          </a:xfrm>
          <a:prstGeom prst="rect">
            <a:avLst/>
          </a:prstGeom>
          <a:noFill/>
          <a:ln>
            <a:noFill/>
          </a:ln>
        </p:spPr>
      </p:pic>
      <p:pic>
        <p:nvPicPr>
          <p:cNvPr id="121" name="Google Shape;121;p2"/>
          <p:cNvPicPr preferRelativeResize="0"/>
          <p:nvPr/>
        </p:nvPicPr>
        <p:blipFill rotWithShape="1">
          <a:blip r:embed="rId6">
            <a:alphaModFix/>
          </a:blip>
          <a:srcRect/>
          <a:stretch/>
        </p:blipFill>
        <p:spPr>
          <a:xfrm>
            <a:off x="6664040" y="4271159"/>
            <a:ext cx="1280442" cy="18113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body" idx="1"/>
          </p:nvPr>
        </p:nvSpPr>
        <p:spPr>
          <a:xfrm>
            <a:off x="211525" y="1263825"/>
            <a:ext cx="8235000" cy="514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chemeClr val="dk1"/>
                </a:solidFill>
                <a:latin typeface="Century"/>
                <a:ea typeface="Century"/>
                <a:cs typeface="Century"/>
                <a:sym typeface="Century"/>
              </a:rPr>
              <a:t>Non-legal Measure</a:t>
            </a:r>
            <a:endParaRPr sz="1800">
              <a:solidFill>
                <a:schemeClr val="dk1"/>
              </a:solidFill>
              <a:latin typeface="Century"/>
              <a:ea typeface="Century"/>
              <a:cs typeface="Century"/>
              <a:sym typeface="Century"/>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latin typeface="Century"/>
              <a:ea typeface="Century"/>
              <a:cs typeface="Century"/>
              <a:sym typeface="Century"/>
            </a:endParaRPr>
          </a:p>
          <a:p>
            <a:pPr marL="857250" lvl="0" indent="-285750" algn="l" rtl="0">
              <a:lnSpc>
                <a:spcPct val="100000"/>
              </a:lnSpc>
              <a:spcBef>
                <a:spcPts val="0"/>
              </a:spcBef>
              <a:spcAft>
                <a:spcPts val="0"/>
              </a:spcAft>
              <a:buClr>
                <a:schemeClr val="dk1"/>
              </a:buClr>
              <a:buSzPts val="2700"/>
              <a:buChar char="•"/>
            </a:pPr>
            <a:r>
              <a:rPr lang="en-US" sz="1800">
                <a:solidFill>
                  <a:schemeClr val="dk1"/>
                </a:solidFill>
                <a:latin typeface="Century"/>
                <a:ea typeface="Century"/>
                <a:cs typeface="Century"/>
                <a:sym typeface="Century"/>
              </a:rPr>
              <a:t>Fact checkers themselves can be unreliable sources for what’s true or not.</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fact checkers sometime check opinions, rather than factual claims</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occurance of political bias of fact checkers/organisations</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fact checking unable to match the speed of fake news</a:t>
            </a:r>
            <a:endParaRPr/>
          </a:p>
          <a:p>
            <a:pPr marL="1485900" lvl="0" indent="0" algn="l" rtl="0">
              <a:lnSpc>
                <a:spcPct val="100000"/>
              </a:lnSpc>
              <a:spcBef>
                <a:spcPts val="0"/>
              </a:spcBef>
              <a:spcAft>
                <a:spcPts val="0"/>
              </a:spcAft>
              <a:buClr>
                <a:schemeClr val="dk1"/>
              </a:buClr>
              <a:buSzPts val="1800"/>
              <a:buNone/>
            </a:pPr>
            <a:endParaRPr sz="1800">
              <a:solidFill>
                <a:schemeClr val="dk1"/>
              </a:solidFill>
              <a:latin typeface="Century"/>
              <a:ea typeface="Century"/>
              <a:cs typeface="Century"/>
              <a:sym typeface="Century"/>
            </a:endParaRPr>
          </a:p>
          <a:p>
            <a:pPr marL="0" lvl="0" indent="0" algn="l" rtl="0">
              <a:lnSpc>
                <a:spcPct val="100000"/>
              </a:lnSpc>
              <a:spcBef>
                <a:spcPts val="0"/>
              </a:spcBef>
              <a:spcAft>
                <a:spcPts val="0"/>
              </a:spcAft>
              <a:buSzPts val="2800"/>
              <a:buNone/>
            </a:pPr>
            <a:endParaRPr sz="1800">
              <a:solidFill>
                <a:schemeClr val="dk1"/>
              </a:solidFill>
              <a:latin typeface="Century"/>
              <a:ea typeface="Century"/>
              <a:cs typeface="Century"/>
              <a:sym typeface="Century"/>
            </a:endParaRPr>
          </a:p>
          <a:p>
            <a:pPr marL="857250" lvl="0" indent="-285750" algn="l" rtl="0">
              <a:lnSpc>
                <a:spcPct val="100000"/>
              </a:lnSpc>
              <a:spcBef>
                <a:spcPts val="0"/>
              </a:spcBef>
              <a:spcAft>
                <a:spcPts val="0"/>
              </a:spcAft>
              <a:buClr>
                <a:schemeClr val="dk1"/>
              </a:buClr>
              <a:buSzPts val="2700"/>
              <a:buChar char="•"/>
            </a:pPr>
            <a:r>
              <a:rPr lang="en-US" sz="1800">
                <a:solidFill>
                  <a:schemeClr val="dk1"/>
                </a:solidFill>
                <a:latin typeface="Century"/>
                <a:ea typeface="Century"/>
                <a:cs typeface="Century"/>
                <a:sym typeface="Century"/>
              </a:rPr>
              <a:t>Quality Journalism </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in Southeast Asia, there is a trust deficit in traditional journalism or mainstream media in many countries due to government control</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drop in the consumption and volume of traditional media</a:t>
            </a:r>
            <a:endParaRPr sz="1800">
              <a:solidFill>
                <a:schemeClr val="dk1"/>
              </a:solidFill>
              <a:latin typeface="Century"/>
              <a:ea typeface="Century"/>
              <a:cs typeface="Century"/>
              <a:sym typeface="Century"/>
            </a:endParaRPr>
          </a:p>
          <a:p>
            <a:pPr marL="1828800" lvl="0" indent="-342900" algn="l" rtl="0">
              <a:lnSpc>
                <a:spcPct val="100000"/>
              </a:lnSpc>
              <a:spcBef>
                <a:spcPts val="0"/>
              </a:spcBef>
              <a:spcAft>
                <a:spcPts val="0"/>
              </a:spcAft>
              <a:buClr>
                <a:schemeClr val="dk1"/>
              </a:buClr>
              <a:buSzPts val="1800"/>
              <a:buFont typeface="Century"/>
              <a:buAutoNum type="arabicPeriod"/>
            </a:pPr>
            <a:r>
              <a:rPr lang="en-US" sz="1800">
                <a:solidFill>
                  <a:schemeClr val="dk1"/>
                </a:solidFill>
                <a:latin typeface="Century"/>
                <a:ea typeface="Century"/>
                <a:cs typeface="Century"/>
                <a:sym typeface="Century"/>
              </a:rPr>
              <a:t>unable to  match viral power of fake news over online platforms</a:t>
            </a:r>
            <a:endParaRPr sz="1800">
              <a:solidFill>
                <a:schemeClr val="dk1"/>
              </a:solidFill>
              <a:latin typeface="Century"/>
              <a:ea typeface="Century"/>
              <a:cs typeface="Century"/>
              <a:sym typeface="Century"/>
            </a:endParaRPr>
          </a:p>
          <a:p>
            <a:pPr marL="0" lvl="0" indent="0" algn="l" rtl="0">
              <a:lnSpc>
                <a:spcPct val="100000"/>
              </a:lnSpc>
              <a:spcBef>
                <a:spcPts val="0"/>
              </a:spcBef>
              <a:spcAft>
                <a:spcPts val="0"/>
              </a:spcAft>
              <a:buSzPts val="2800"/>
              <a:buNone/>
            </a:pPr>
            <a:r>
              <a:rPr lang="en-US" sz="1800">
                <a:solidFill>
                  <a:schemeClr val="dk1"/>
                </a:solidFill>
                <a:latin typeface="Century"/>
                <a:ea typeface="Century"/>
                <a:cs typeface="Century"/>
                <a:sym typeface="Century"/>
              </a:rPr>
              <a:t>			</a:t>
            </a:r>
            <a:endParaRPr sz="1800">
              <a:solidFill>
                <a:schemeClr val="dk1"/>
              </a:solidFill>
              <a:latin typeface="Century"/>
              <a:ea typeface="Century"/>
              <a:cs typeface="Century"/>
              <a:sym typeface="Century"/>
            </a:endParaRPr>
          </a:p>
          <a:p>
            <a:pPr marL="3200400" lvl="0" indent="0" algn="l" rtl="0">
              <a:lnSpc>
                <a:spcPct val="100000"/>
              </a:lnSpc>
              <a:spcBef>
                <a:spcPts val="0"/>
              </a:spcBef>
              <a:spcAft>
                <a:spcPts val="0"/>
              </a:spcAft>
              <a:buSzPts val="2800"/>
              <a:buNone/>
            </a:pPr>
            <a:endParaRPr sz="1800">
              <a:solidFill>
                <a:schemeClr val="dk1"/>
              </a:solidFill>
              <a:latin typeface="Century"/>
              <a:ea typeface="Century"/>
              <a:cs typeface="Century"/>
              <a:sym typeface="Century"/>
            </a:endParaRPr>
          </a:p>
          <a:p>
            <a:pPr marL="1371600" lvl="0" indent="0" algn="l" rtl="0">
              <a:lnSpc>
                <a:spcPct val="100000"/>
              </a:lnSpc>
              <a:spcBef>
                <a:spcPts val="0"/>
              </a:spcBef>
              <a:spcAft>
                <a:spcPts val="0"/>
              </a:spcAft>
              <a:buSzPts val="2800"/>
              <a:buNone/>
            </a:pPr>
            <a:endParaRPr sz="1800">
              <a:solidFill>
                <a:schemeClr val="dk1"/>
              </a:solidFill>
              <a:latin typeface="Century"/>
              <a:ea typeface="Century"/>
              <a:cs typeface="Century"/>
              <a:sym typeface="Century"/>
            </a:endParaRPr>
          </a:p>
        </p:txBody>
      </p:sp>
      <p:sp>
        <p:nvSpPr>
          <p:cNvPr id="301" name="Google Shape;301;p20"/>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Challenges of Non-legal Measures</a:t>
            </a:r>
            <a:endParaRPr sz="2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Century"/>
              <a:ea typeface="Century"/>
              <a:cs typeface="Century"/>
              <a:sym typeface="Century"/>
            </a:endParaRPr>
          </a:p>
        </p:txBody>
      </p:sp>
      <p:pic>
        <p:nvPicPr>
          <p:cNvPr id="302" name="Google Shape;302;p20"/>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body" idx="1"/>
          </p:nvPr>
        </p:nvSpPr>
        <p:spPr>
          <a:xfrm>
            <a:off x="454500" y="1195975"/>
            <a:ext cx="8235000" cy="48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700" dirty="0">
                <a:solidFill>
                  <a:schemeClr val="dk1"/>
                </a:solidFill>
                <a:latin typeface="Century"/>
                <a:ea typeface="Century"/>
                <a:cs typeface="Century"/>
                <a:sym typeface="Century"/>
              </a:rPr>
              <a:t>Media Literacy is offered and perceived as a ‘one-size-fits-all’ solution, while the more fundamental problem is lurking behind: lower trust in public institutions.</a:t>
            </a:r>
            <a:endParaRPr sz="1700" dirty="0">
              <a:solidFill>
                <a:schemeClr val="dk1"/>
              </a:solidFill>
              <a:latin typeface="Century"/>
              <a:ea typeface="Century"/>
              <a:cs typeface="Century"/>
              <a:sym typeface="Century"/>
            </a:endParaRPr>
          </a:p>
          <a:p>
            <a:pPr marL="1371600" lvl="0" indent="0" algn="l" rtl="0">
              <a:lnSpc>
                <a:spcPct val="100000"/>
              </a:lnSpc>
              <a:spcBef>
                <a:spcPts val="0"/>
              </a:spcBef>
              <a:spcAft>
                <a:spcPts val="0"/>
              </a:spcAft>
              <a:buSzPts val="2800"/>
              <a:buNone/>
            </a:pPr>
            <a:endParaRPr sz="1700" dirty="0">
              <a:solidFill>
                <a:schemeClr val="dk1"/>
              </a:solidFill>
              <a:latin typeface="Century"/>
              <a:ea typeface="Century"/>
              <a:cs typeface="Century"/>
              <a:sym typeface="Century"/>
            </a:endParaRPr>
          </a:p>
          <a:p>
            <a:pPr marL="1835150" lvl="0" indent="-342900" algn="l" rtl="0">
              <a:lnSpc>
                <a:spcPct val="100000"/>
              </a:lnSpc>
              <a:spcBef>
                <a:spcPts val="0"/>
              </a:spcBef>
              <a:spcAft>
                <a:spcPts val="0"/>
              </a:spcAft>
              <a:buClr>
                <a:schemeClr val="dk1"/>
              </a:buClr>
              <a:buSzPts val="1700"/>
              <a:buFont typeface="+mj-lt"/>
              <a:buAutoNum type="arabicPeriod"/>
            </a:pPr>
            <a:r>
              <a:rPr lang="en-US" sz="1700" dirty="0">
                <a:solidFill>
                  <a:schemeClr val="dk1"/>
                </a:solidFill>
                <a:latin typeface="Century"/>
                <a:ea typeface="Century"/>
                <a:cs typeface="Century"/>
                <a:sym typeface="Century"/>
              </a:rPr>
              <a:t>Epistemology concern: a large grey area between absolute truth and absolute falsehood. There’s a danger of assuming that what we are dealing with a rational process, or at least, by pedagogical means, be made rational.</a:t>
            </a:r>
            <a:endParaRPr sz="1700" dirty="0">
              <a:solidFill>
                <a:schemeClr val="dk1"/>
              </a:solidFill>
              <a:latin typeface="Century"/>
              <a:ea typeface="Century"/>
              <a:cs typeface="Century"/>
              <a:sym typeface="Century"/>
            </a:endParaRPr>
          </a:p>
          <a:p>
            <a:pPr marL="1943100" lvl="0" indent="-342900" algn="l" rtl="0">
              <a:lnSpc>
                <a:spcPct val="100000"/>
              </a:lnSpc>
              <a:spcBef>
                <a:spcPts val="0"/>
              </a:spcBef>
              <a:spcAft>
                <a:spcPts val="0"/>
              </a:spcAft>
              <a:buClr>
                <a:schemeClr val="dk1"/>
              </a:buClr>
              <a:buSzPts val="1700"/>
              <a:buFont typeface="+mj-lt"/>
              <a:buAutoNum type="arabicPeriod"/>
            </a:pPr>
            <a:endParaRPr sz="1700" dirty="0">
              <a:solidFill>
                <a:schemeClr val="dk1"/>
              </a:solidFill>
              <a:latin typeface="Century"/>
              <a:ea typeface="Century"/>
              <a:cs typeface="Century"/>
              <a:sym typeface="Century"/>
            </a:endParaRPr>
          </a:p>
          <a:p>
            <a:pPr marL="1828800" lvl="0" indent="-336550" algn="l" rtl="0">
              <a:lnSpc>
                <a:spcPct val="100000"/>
              </a:lnSpc>
              <a:spcBef>
                <a:spcPts val="0"/>
              </a:spcBef>
              <a:spcAft>
                <a:spcPts val="0"/>
              </a:spcAft>
              <a:buClr>
                <a:schemeClr val="dk1"/>
              </a:buClr>
              <a:buSzPts val="1700"/>
              <a:buFont typeface="Century"/>
              <a:buAutoNum type="arabicPeriod"/>
            </a:pPr>
            <a:r>
              <a:rPr lang="en-US" sz="1700" dirty="0">
                <a:solidFill>
                  <a:schemeClr val="dk1"/>
                </a:solidFill>
                <a:latin typeface="Century"/>
                <a:ea typeface="Century"/>
                <a:cs typeface="Century"/>
                <a:sym typeface="Century"/>
              </a:rPr>
              <a:t>Individualistic solution: judging what’s true or false depends, to certain extent, on the knowledge of </a:t>
            </a:r>
            <a:r>
              <a:rPr lang="en-US" sz="1700" i="1" dirty="0">
                <a:solidFill>
                  <a:schemeClr val="dk1"/>
                </a:solidFill>
                <a:latin typeface="Century"/>
                <a:ea typeface="Century"/>
                <a:cs typeface="Century"/>
                <a:sym typeface="Century"/>
              </a:rPr>
              <a:t>content </a:t>
            </a:r>
            <a:r>
              <a:rPr lang="en-US" sz="1700" dirty="0">
                <a:solidFill>
                  <a:schemeClr val="dk1"/>
                </a:solidFill>
                <a:latin typeface="Century"/>
                <a:ea typeface="Century"/>
                <a:cs typeface="Century"/>
                <a:sym typeface="Century"/>
              </a:rPr>
              <a:t>as well as </a:t>
            </a:r>
            <a:r>
              <a:rPr lang="en-US" sz="1700" i="1" dirty="0">
                <a:solidFill>
                  <a:schemeClr val="dk1"/>
                </a:solidFill>
                <a:latin typeface="Century"/>
                <a:ea typeface="Century"/>
                <a:cs typeface="Century"/>
                <a:sym typeface="Century"/>
              </a:rPr>
              <a:t>form,</a:t>
            </a:r>
            <a:r>
              <a:rPr lang="en-US" sz="1700" dirty="0">
                <a:solidFill>
                  <a:schemeClr val="dk1"/>
                </a:solidFill>
                <a:latin typeface="Century"/>
                <a:ea typeface="Century"/>
                <a:cs typeface="Century"/>
                <a:sym typeface="Century"/>
              </a:rPr>
              <a:t> understanding the topics’ </a:t>
            </a:r>
            <a:r>
              <a:rPr lang="en-US" sz="1700" i="1" dirty="0">
                <a:solidFill>
                  <a:schemeClr val="dk1"/>
                </a:solidFill>
                <a:latin typeface="Century"/>
                <a:ea typeface="Century"/>
                <a:cs typeface="Century"/>
                <a:sym typeface="Century"/>
              </a:rPr>
              <a:t>context</a:t>
            </a:r>
            <a:r>
              <a:rPr lang="en-US" sz="1700" dirty="0">
                <a:solidFill>
                  <a:schemeClr val="dk1"/>
                </a:solidFill>
                <a:latin typeface="Century"/>
                <a:ea typeface="Century"/>
                <a:cs typeface="Century"/>
                <a:sym typeface="Century"/>
              </a:rPr>
              <a:t>  rather than how they are presented.</a:t>
            </a:r>
            <a:endParaRPr sz="1700" dirty="0">
              <a:solidFill>
                <a:schemeClr val="dk1"/>
              </a:solidFill>
              <a:latin typeface="Century"/>
              <a:ea typeface="Century"/>
              <a:cs typeface="Century"/>
              <a:sym typeface="Century"/>
            </a:endParaRPr>
          </a:p>
          <a:p>
            <a:pPr marL="1943100" lvl="0" indent="-342900" algn="l" rtl="0">
              <a:lnSpc>
                <a:spcPct val="100000"/>
              </a:lnSpc>
              <a:spcBef>
                <a:spcPts val="0"/>
              </a:spcBef>
              <a:spcAft>
                <a:spcPts val="0"/>
              </a:spcAft>
              <a:buClr>
                <a:schemeClr val="dk1"/>
              </a:buClr>
              <a:buSzPts val="1700"/>
              <a:buFont typeface="+mj-lt"/>
              <a:buAutoNum type="arabicPeriod"/>
            </a:pPr>
            <a:endParaRPr sz="1700" dirty="0">
              <a:solidFill>
                <a:schemeClr val="dk1"/>
              </a:solidFill>
              <a:latin typeface="Century"/>
              <a:ea typeface="Century"/>
              <a:cs typeface="Century"/>
              <a:sym typeface="Century"/>
            </a:endParaRPr>
          </a:p>
          <a:p>
            <a:pPr marL="1828800" lvl="0" indent="-336550" algn="l" rtl="0">
              <a:lnSpc>
                <a:spcPct val="100000"/>
              </a:lnSpc>
              <a:spcBef>
                <a:spcPts val="0"/>
              </a:spcBef>
              <a:spcAft>
                <a:spcPts val="0"/>
              </a:spcAft>
              <a:buClr>
                <a:schemeClr val="dk1"/>
              </a:buClr>
              <a:buSzPts val="1700"/>
              <a:buFont typeface="Century"/>
              <a:buAutoNum type="arabicPeriod"/>
            </a:pPr>
            <a:r>
              <a:rPr lang="en-US" sz="1700" dirty="0">
                <a:solidFill>
                  <a:schemeClr val="dk1"/>
                </a:solidFill>
                <a:latin typeface="Century"/>
                <a:ea typeface="Century"/>
                <a:cs typeface="Century"/>
                <a:sym typeface="Century"/>
              </a:rPr>
              <a:t>Reach of media literacy </a:t>
            </a:r>
            <a:r>
              <a:rPr lang="en-US" sz="1700" dirty="0" err="1">
                <a:solidFill>
                  <a:schemeClr val="dk1"/>
                </a:solidFill>
                <a:latin typeface="Century"/>
                <a:ea typeface="Century"/>
                <a:cs typeface="Century"/>
                <a:sym typeface="Century"/>
              </a:rPr>
              <a:t>programmes</a:t>
            </a:r>
            <a:r>
              <a:rPr lang="en-US" sz="1700" dirty="0">
                <a:solidFill>
                  <a:schemeClr val="dk1"/>
                </a:solidFill>
                <a:latin typeface="Century"/>
                <a:ea typeface="Century"/>
                <a:cs typeface="Century"/>
                <a:sym typeface="Century"/>
              </a:rPr>
              <a:t> and who funds the </a:t>
            </a:r>
            <a:r>
              <a:rPr lang="en-US" sz="1700" dirty="0" err="1">
                <a:solidFill>
                  <a:schemeClr val="dk1"/>
                </a:solidFill>
                <a:latin typeface="Century"/>
                <a:ea typeface="Century"/>
                <a:cs typeface="Century"/>
                <a:sym typeface="Century"/>
              </a:rPr>
              <a:t>programme</a:t>
            </a:r>
            <a:r>
              <a:rPr lang="en-US" sz="1700" dirty="0">
                <a:solidFill>
                  <a:schemeClr val="dk1"/>
                </a:solidFill>
                <a:latin typeface="Century"/>
                <a:ea typeface="Century"/>
                <a:cs typeface="Century"/>
                <a:sym typeface="Century"/>
              </a:rPr>
              <a:t> and what  is deemed as truth.</a:t>
            </a:r>
            <a:endParaRPr sz="1700" dirty="0">
              <a:solidFill>
                <a:schemeClr val="dk1"/>
              </a:solidFill>
              <a:latin typeface="Century"/>
              <a:ea typeface="Century"/>
              <a:cs typeface="Century"/>
              <a:sym typeface="Century"/>
            </a:endParaRPr>
          </a:p>
          <a:p>
            <a:pPr marL="0" lvl="0" indent="0" algn="l" rtl="0">
              <a:lnSpc>
                <a:spcPct val="100000"/>
              </a:lnSpc>
              <a:spcBef>
                <a:spcPts val="600"/>
              </a:spcBef>
              <a:spcAft>
                <a:spcPts val="0"/>
              </a:spcAft>
              <a:buSzPts val="2800"/>
              <a:buNone/>
            </a:pPr>
            <a:endParaRPr dirty="0"/>
          </a:p>
        </p:txBody>
      </p:sp>
      <p:sp>
        <p:nvSpPr>
          <p:cNvPr id="308" name="Google Shape;308;p21"/>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Challenges of Non-legal Measures (cont’d)</a:t>
            </a:r>
            <a:endParaRPr sz="2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Century"/>
              <a:ea typeface="Century"/>
              <a:cs typeface="Century"/>
              <a:sym typeface="Century"/>
            </a:endParaRPr>
          </a:p>
        </p:txBody>
      </p:sp>
      <p:pic>
        <p:nvPicPr>
          <p:cNvPr id="309" name="Google Shape;309;p21"/>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body" idx="1"/>
          </p:nvPr>
        </p:nvSpPr>
        <p:spPr>
          <a:xfrm>
            <a:off x="446200" y="1112875"/>
            <a:ext cx="7748700" cy="539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chemeClr val="dk1"/>
                </a:solidFill>
                <a:latin typeface="Century"/>
                <a:ea typeface="Century"/>
                <a:cs typeface="Century"/>
                <a:sym typeface="Century"/>
              </a:rPr>
              <a:t>Technology Companies’ response</a:t>
            </a:r>
            <a:endParaRPr sz="2400" dirty="0">
              <a:solidFill>
                <a:schemeClr val="dk1"/>
              </a:solidFill>
              <a:latin typeface="Century"/>
              <a:ea typeface="Century"/>
              <a:cs typeface="Century"/>
              <a:sym typeface="Century"/>
            </a:endParaRPr>
          </a:p>
          <a:p>
            <a:pPr marL="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Century"/>
              <a:ea typeface="Century"/>
              <a:cs typeface="Century"/>
              <a:sym typeface="Century"/>
            </a:endParaRPr>
          </a:p>
          <a:p>
            <a:pPr marL="914400" lvl="0" indent="-355600" algn="l" rtl="0">
              <a:lnSpc>
                <a:spcPct val="100000"/>
              </a:lnSpc>
              <a:spcBef>
                <a:spcPts val="0"/>
              </a:spcBef>
              <a:spcAft>
                <a:spcPts val="0"/>
              </a:spcAft>
              <a:buClr>
                <a:schemeClr val="dk1"/>
              </a:buClr>
              <a:buSzPts val="2000"/>
              <a:buFont typeface="Century"/>
              <a:buChar char="●"/>
            </a:pPr>
            <a:r>
              <a:rPr lang="en-US" sz="2000" dirty="0">
                <a:solidFill>
                  <a:schemeClr val="dk1"/>
                </a:solidFill>
                <a:latin typeface="Century"/>
                <a:ea typeface="Century"/>
                <a:cs typeface="Century"/>
                <a:sym typeface="Century"/>
              </a:rPr>
              <a:t>Are the mechanisms in place really addressing the problem, or they are there just to manage the PR situation? </a:t>
            </a:r>
            <a:endParaRPr sz="2000" dirty="0">
              <a:solidFill>
                <a:schemeClr val="dk1"/>
              </a:solidFill>
              <a:latin typeface="Century"/>
              <a:ea typeface="Century"/>
              <a:cs typeface="Century"/>
              <a:sym typeface="Century"/>
            </a:endParaRPr>
          </a:p>
          <a:p>
            <a:pPr marL="1371600" lvl="0" indent="0" algn="l" rtl="0">
              <a:lnSpc>
                <a:spcPct val="100000"/>
              </a:lnSpc>
              <a:spcBef>
                <a:spcPts val="0"/>
              </a:spcBef>
              <a:spcAft>
                <a:spcPts val="0"/>
              </a:spcAft>
              <a:buSzPts val="2800"/>
              <a:buNone/>
            </a:pPr>
            <a:endParaRPr sz="2000" dirty="0">
              <a:solidFill>
                <a:schemeClr val="dk1"/>
              </a:solidFill>
              <a:latin typeface="Century"/>
              <a:ea typeface="Century"/>
              <a:cs typeface="Century"/>
              <a:sym typeface="Century"/>
            </a:endParaRPr>
          </a:p>
          <a:p>
            <a:pPr marL="1828800" lvl="0" indent="-355600" algn="l" rtl="0">
              <a:lnSpc>
                <a:spcPct val="100000"/>
              </a:lnSpc>
              <a:spcBef>
                <a:spcPts val="0"/>
              </a:spcBef>
              <a:spcAft>
                <a:spcPts val="0"/>
              </a:spcAft>
              <a:buClr>
                <a:schemeClr val="dk1"/>
              </a:buClr>
              <a:buSzPts val="2000"/>
              <a:buFont typeface="Century"/>
              <a:buAutoNum type="arabicPeriod"/>
            </a:pPr>
            <a:r>
              <a:rPr lang="en-US" sz="2000" dirty="0">
                <a:solidFill>
                  <a:schemeClr val="dk1"/>
                </a:solidFill>
                <a:latin typeface="Century"/>
                <a:ea typeface="Century"/>
                <a:cs typeface="Century"/>
                <a:sym typeface="Century"/>
              </a:rPr>
              <a:t>Tech companies’ support is weak and offer little transparency to their partners on what works and what doesn’t work.</a:t>
            </a:r>
            <a:endParaRPr sz="2000" dirty="0">
              <a:solidFill>
                <a:schemeClr val="dk1"/>
              </a:solidFill>
              <a:latin typeface="Century"/>
              <a:ea typeface="Century"/>
              <a:cs typeface="Century"/>
              <a:sym typeface="Century"/>
            </a:endParaRPr>
          </a:p>
          <a:p>
            <a:pPr marL="2463800" lvl="0" indent="-457200" algn="l" rtl="0">
              <a:lnSpc>
                <a:spcPct val="100000"/>
              </a:lnSpc>
              <a:spcBef>
                <a:spcPts val="0"/>
              </a:spcBef>
              <a:spcAft>
                <a:spcPts val="0"/>
              </a:spcAft>
              <a:buSzPts val="2800"/>
              <a:buFont typeface="+mj-lt"/>
              <a:buAutoNum type="arabicPeriod"/>
            </a:pPr>
            <a:endParaRPr sz="2000" dirty="0">
              <a:solidFill>
                <a:schemeClr val="dk1"/>
              </a:solidFill>
              <a:latin typeface="Century"/>
              <a:ea typeface="Century"/>
              <a:cs typeface="Century"/>
              <a:sym typeface="Century"/>
            </a:endParaRPr>
          </a:p>
          <a:p>
            <a:pPr marL="1828800" lvl="0" indent="-355600" algn="l" rtl="0">
              <a:lnSpc>
                <a:spcPct val="100000"/>
              </a:lnSpc>
              <a:spcBef>
                <a:spcPts val="0"/>
              </a:spcBef>
              <a:spcAft>
                <a:spcPts val="0"/>
              </a:spcAft>
              <a:buClr>
                <a:schemeClr val="dk1"/>
              </a:buClr>
              <a:buSzPts val="2000"/>
              <a:buFont typeface="Century"/>
              <a:buAutoNum type="arabicPeriod"/>
            </a:pPr>
            <a:r>
              <a:rPr lang="en-US" sz="2000" dirty="0">
                <a:solidFill>
                  <a:schemeClr val="dk1"/>
                </a:solidFill>
                <a:latin typeface="Century"/>
                <a:ea typeface="Century"/>
                <a:cs typeface="Century"/>
                <a:sym typeface="Century"/>
              </a:rPr>
              <a:t>Lack of a proper mechanism for emergency escalation.</a:t>
            </a:r>
            <a:endParaRPr sz="2000" dirty="0">
              <a:solidFill>
                <a:schemeClr val="dk1"/>
              </a:solidFill>
              <a:latin typeface="Century"/>
              <a:ea typeface="Century"/>
              <a:cs typeface="Century"/>
              <a:sym typeface="Century"/>
            </a:endParaRPr>
          </a:p>
          <a:p>
            <a:pPr marL="2463800" lvl="0" indent="-457200" algn="l" rtl="0">
              <a:lnSpc>
                <a:spcPct val="100000"/>
              </a:lnSpc>
              <a:spcBef>
                <a:spcPts val="0"/>
              </a:spcBef>
              <a:spcAft>
                <a:spcPts val="0"/>
              </a:spcAft>
              <a:buSzPts val="2800"/>
              <a:buFont typeface="+mj-lt"/>
              <a:buAutoNum type="arabicPeriod"/>
            </a:pPr>
            <a:endParaRPr sz="2000" dirty="0">
              <a:solidFill>
                <a:schemeClr val="dk1"/>
              </a:solidFill>
              <a:latin typeface="Century"/>
              <a:ea typeface="Century"/>
              <a:cs typeface="Century"/>
              <a:sym typeface="Century"/>
            </a:endParaRPr>
          </a:p>
          <a:p>
            <a:pPr marL="1828800" lvl="0" indent="-355600" algn="l" rtl="0">
              <a:lnSpc>
                <a:spcPct val="100000"/>
              </a:lnSpc>
              <a:spcBef>
                <a:spcPts val="0"/>
              </a:spcBef>
              <a:spcAft>
                <a:spcPts val="0"/>
              </a:spcAft>
              <a:buClr>
                <a:schemeClr val="dk1"/>
              </a:buClr>
              <a:buSzPts val="2000"/>
              <a:buFont typeface="Century"/>
              <a:buAutoNum type="arabicPeriod"/>
            </a:pPr>
            <a:r>
              <a:rPr lang="en-US" sz="2000" dirty="0">
                <a:solidFill>
                  <a:schemeClr val="dk1"/>
                </a:solidFill>
                <a:latin typeface="Century"/>
                <a:ea typeface="Century"/>
                <a:cs typeface="Century"/>
                <a:sym typeface="Century"/>
              </a:rPr>
              <a:t>Refusal to remove content, opt for demote it in the news feed so long as  it does not violate its community standards.</a:t>
            </a:r>
            <a:endParaRPr sz="2000" dirty="0">
              <a:solidFill>
                <a:schemeClr val="dk1"/>
              </a:solidFill>
              <a:latin typeface="Century"/>
              <a:ea typeface="Century"/>
              <a:cs typeface="Century"/>
              <a:sym typeface="Century"/>
            </a:endParaRPr>
          </a:p>
          <a:p>
            <a:pPr marL="0" lvl="0" indent="0" algn="l" rtl="0">
              <a:lnSpc>
                <a:spcPct val="100000"/>
              </a:lnSpc>
              <a:spcBef>
                <a:spcPts val="0"/>
              </a:spcBef>
              <a:spcAft>
                <a:spcPts val="0"/>
              </a:spcAft>
              <a:buSzPts val="2800"/>
              <a:buNone/>
            </a:pPr>
            <a:endParaRPr sz="2000" dirty="0">
              <a:solidFill>
                <a:schemeClr val="dk1"/>
              </a:solidFill>
              <a:latin typeface="Century"/>
              <a:ea typeface="Century"/>
              <a:cs typeface="Century"/>
              <a:sym typeface="Century"/>
            </a:endParaRPr>
          </a:p>
          <a:p>
            <a:pPr marL="0" lvl="0" indent="0" algn="l" rtl="0">
              <a:lnSpc>
                <a:spcPct val="100000"/>
              </a:lnSpc>
              <a:spcBef>
                <a:spcPts val="0"/>
              </a:spcBef>
              <a:spcAft>
                <a:spcPts val="0"/>
              </a:spcAft>
              <a:buSzPts val="2800"/>
              <a:buNone/>
            </a:pPr>
            <a:endParaRPr sz="2000" dirty="0">
              <a:solidFill>
                <a:schemeClr val="dk1"/>
              </a:solidFill>
              <a:latin typeface="Century"/>
              <a:ea typeface="Century"/>
              <a:cs typeface="Century"/>
              <a:sym typeface="Century"/>
            </a:endParaRPr>
          </a:p>
        </p:txBody>
      </p:sp>
      <p:sp>
        <p:nvSpPr>
          <p:cNvPr id="315" name="Google Shape;315;p22"/>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Challenges of Technology Companies</a:t>
            </a:r>
            <a:endParaRPr sz="2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Century"/>
              <a:ea typeface="Century"/>
              <a:cs typeface="Century"/>
              <a:sym typeface="Century"/>
            </a:endParaRPr>
          </a:p>
        </p:txBody>
      </p:sp>
      <p:pic>
        <p:nvPicPr>
          <p:cNvPr id="316" name="Google Shape;316;p22"/>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g64d5481090_1_11"/>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None/>
            </a:pPr>
            <a:r>
              <a:rPr lang="en-US" sz="3000" b="1" i="0" u="none" strike="noStrike" cap="none">
                <a:solidFill>
                  <a:schemeClr val="lt1"/>
                </a:solidFill>
                <a:latin typeface="Century"/>
                <a:ea typeface="Century"/>
                <a:cs typeface="Century"/>
                <a:sym typeface="Century"/>
              </a:rPr>
              <a:t>Impact on Freedom of Expression in Southeast Asia</a:t>
            </a:r>
            <a:r>
              <a:rPr lang="en-US" sz="2000" b="1" i="0" u="none" strike="noStrike" cap="none">
                <a:solidFill>
                  <a:srgbClr val="000000"/>
                </a:solidFill>
                <a:latin typeface="Century"/>
                <a:ea typeface="Century"/>
                <a:cs typeface="Century"/>
                <a:sym typeface="Century"/>
              </a:rPr>
              <a:t/>
            </a:r>
            <a:br>
              <a:rPr lang="en-US" sz="2000" b="1" i="0" u="none" strike="noStrike" cap="none">
                <a:solidFill>
                  <a:srgbClr val="000000"/>
                </a:solidFill>
                <a:latin typeface="Century"/>
                <a:ea typeface="Century"/>
                <a:cs typeface="Century"/>
                <a:sym typeface="Century"/>
              </a:rPr>
            </a:br>
            <a:endParaRPr sz="2000" b="1" i="0" u="none" strike="noStrike" cap="none">
              <a:solidFill>
                <a:schemeClr val="lt1"/>
              </a:solidFill>
              <a:latin typeface="Century"/>
              <a:ea typeface="Century"/>
              <a:cs typeface="Century"/>
              <a:sym typeface="Century"/>
            </a:endParaRPr>
          </a:p>
        </p:txBody>
      </p:sp>
      <p:sp>
        <p:nvSpPr>
          <p:cNvPr id="322" name="Google Shape;322;g64d5481090_1_11"/>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3" name="Google Shape;323;g64d5481090_1_11"/>
          <p:cNvPicPr preferRelativeResize="0"/>
          <p:nvPr/>
        </p:nvPicPr>
        <p:blipFill rotWithShape="1">
          <a:blip r:embed="rId3">
            <a:alphaModFix/>
          </a:blip>
          <a:srcRect/>
          <a:stretch/>
        </p:blipFill>
        <p:spPr>
          <a:xfrm>
            <a:off x="6858101" y="6056900"/>
            <a:ext cx="1975350" cy="658777"/>
          </a:xfrm>
          <a:prstGeom prst="rect">
            <a:avLst/>
          </a:prstGeom>
          <a:noFill/>
          <a:ln>
            <a:noFill/>
          </a:ln>
        </p:spPr>
      </p:pic>
      <p:sp>
        <p:nvSpPr>
          <p:cNvPr id="324" name="Google Shape;324;g64d5481090_1_11"/>
          <p:cNvSpPr txBox="1"/>
          <p:nvPr/>
        </p:nvSpPr>
        <p:spPr>
          <a:xfrm>
            <a:off x="3251200" y="4656667"/>
            <a:ext cx="4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g64d5481090_1_11"/>
          <p:cNvSpPr txBox="1">
            <a:spLocks noGrp="1"/>
          </p:cNvSpPr>
          <p:nvPr>
            <p:ph type="title"/>
          </p:nvPr>
        </p:nvSpPr>
        <p:spPr>
          <a:xfrm flipH="1">
            <a:off x="11229718" y="7816694"/>
            <a:ext cx="774300" cy="223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326" name="Google Shape;326;g64d5481090_1_11"/>
          <p:cNvSpPr txBox="1">
            <a:spLocks noGrp="1"/>
          </p:cNvSpPr>
          <p:nvPr>
            <p:ph type="body" idx="1"/>
          </p:nvPr>
        </p:nvSpPr>
        <p:spPr>
          <a:xfrm>
            <a:off x="457200" y="893740"/>
            <a:ext cx="5923200" cy="14694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800"/>
              <a:buNone/>
            </a:pPr>
            <a:r>
              <a:rPr lang="en-US" sz="2000">
                <a:latin typeface="Arial"/>
                <a:ea typeface="Arial"/>
                <a:cs typeface="Arial"/>
                <a:sym typeface="Arial"/>
              </a:rPr>
              <a:t/>
            </a:r>
            <a:br>
              <a:rPr lang="en-US" sz="2000">
                <a:latin typeface="Arial"/>
                <a:ea typeface="Arial"/>
                <a:cs typeface="Arial"/>
                <a:sym typeface="Arial"/>
              </a:rPr>
            </a:br>
            <a:endParaRPr sz="2000">
              <a:latin typeface="Arial"/>
              <a:ea typeface="Arial"/>
              <a:cs typeface="Arial"/>
              <a:sym typeface="Arial"/>
            </a:endParaRPr>
          </a:p>
        </p:txBody>
      </p:sp>
      <p:sp>
        <p:nvSpPr>
          <p:cNvPr id="327" name="Google Shape;327;g64d5481090_1_11"/>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28" name="Google Shape;328;g64d5481090_1_11"/>
          <p:cNvSpPr/>
          <p:nvPr/>
        </p:nvSpPr>
        <p:spPr>
          <a:xfrm>
            <a:off x="223519" y="1190851"/>
            <a:ext cx="8610000" cy="429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i="0" u="none" strike="noStrike" cap="none" dirty="0">
                <a:solidFill>
                  <a:srgbClr val="000000"/>
                </a:solidFill>
                <a:latin typeface="Century"/>
                <a:ea typeface="Century"/>
                <a:cs typeface="Century"/>
                <a:sym typeface="Century"/>
              </a:rPr>
              <a:t>Unlike in the US</a:t>
            </a:r>
            <a:r>
              <a:rPr lang="en-US" sz="2000" dirty="0">
                <a:latin typeface="Century"/>
                <a:ea typeface="Century"/>
                <a:cs typeface="Century"/>
                <a:sym typeface="Century"/>
              </a:rPr>
              <a:t> where the President use ‘fake news’</a:t>
            </a:r>
            <a:r>
              <a:rPr lang="en-US" sz="2000" i="0" u="none" strike="noStrike" cap="none" dirty="0">
                <a:solidFill>
                  <a:srgbClr val="000000"/>
                </a:solidFill>
                <a:latin typeface="Century"/>
                <a:ea typeface="Century"/>
                <a:cs typeface="Century"/>
                <a:sym typeface="Century"/>
              </a:rPr>
              <a:t> to do reputational damage to the fact-based traditional media, in Southeast Asia government representatives are focused on discrediting, or </a:t>
            </a:r>
            <a:r>
              <a:rPr lang="en-US" sz="2000" i="0" u="none" strike="noStrike" cap="none" dirty="0" err="1">
                <a:solidFill>
                  <a:srgbClr val="000000"/>
                </a:solidFill>
                <a:latin typeface="Century"/>
                <a:ea typeface="Century"/>
                <a:cs typeface="Century"/>
                <a:sym typeface="Century"/>
              </a:rPr>
              <a:t>wrongfooting</a:t>
            </a:r>
            <a:r>
              <a:rPr lang="en-US" sz="2000" i="0" u="none" strike="noStrike" cap="none" dirty="0">
                <a:solidFill>
                  <a:srgbClr val="000000"/>
                </a:solidFill>
                <a:latin typeface="Century"/>
                <a:ea typeface="Century"/>
                <a:cs typeface="Century"/>
                <a:sym typeface="Century"/>
              </a:rPr>
              <a:t> critics.</a:t>
            </a:r>
            <a:endParaRPr dirty="0">
              <a:latin typeface="Century"/>
              <a:ea typeface="Century"/>
              <a:cs typeface="Century"/>
              <a:sym typeface="Century"/>
            </a:endParaRPr>
          </a:p>
          <a:p>
            <a:pPr marL="0" marR="0" lvl="0" indent="0" algn="l" rtl="0">
              <a:lnSpc>
                <a:spcPct val="100000"/>
              </a:lnSpc>
              <a:spcBef>
                <a:spcPts val="0"/>
              </a:spcBef>
              <a:spcAft>
                <a:spcPts val="0"/>
              </a:spcAft>
              <a:buNone/>
            </a:pPr>
            <a:endParaRPr sz="2000" dirty="0">
              <a:latin typeface="Century"/>
              <a:ea typeface="Century"/>
              <a:cs typeface="Century"/>
              <a:sym typeface="Century"/>
            </a:endParaRPr>
          </a:p>
          <a:p>
            <a:pPr marL="0" marR="0" lvl="0" indent="0" algn="l" rtl="0">
              <a:lnSpc>
                <a:spcPct val="100000"/>
              </a:lnSpc>
              <a:spcBef>
                <a:spcPts val="0"/>
              </a:spcBef>
              <a:spcAft>
                <a:spcPts val="0"/>
              </a:spcAft>
              <a:buNone/>
            </a:pPr>
            <a:r>
              <a:rPr lang="en-US" sz="2000" dirty="0">
                <a:latin typeface="Century"/>
                <a:ea typeface="Century"/>
                <a:cs typeface="Century"/>
                <a:sym typeface="Century"/>
              </a:rPr>
              <a:t>As a result:</a:t>
            </a:r>
            <a:endParaRPr sz="2000" dirty="0">
              <a:latin typeface="Century"/>
              <a:ea typeface="Century"/>
              <a:cs typeface="Century"/>
              <a:sym typeface="Century"/>
            </a:endParaRPr>
          </a:p>
          <a:p>
            <a:pPr marL="457200" marR="0" lvl="0" indent="-355600" algn="l" rtl="0">
              <a:lnSpc>
                <a:spcPct val="100000"/>
              </a:lnSpc>
              <a:spcBef>
                <a:spcPts val="0"/>
              </a:spcBef>
              <a:spcAft>
                <a:spcPts val="0"/>
              </a:spcAft>
              <a:buClr>
                <a:srgbClr val="000000"/>
              </a:buClr>
              <a:buSzPts val="2000"/>
              <a:buFont typeface="Century"/>
              <a:buChar char="●"/>
            </a:pPr>
            <a:r>
              <a:rPr lang="en-US" sz="2000" dirty="0">
                <a:latin typeface="Century"/>
                <a:ea typeface="Century"/>
                <a:cs typeface="Century"/>
                <a:sym typeface="Century"/>
              </a:rPr>
              <a:t>Government critics, political activists, CSO members impose self-exile in other countries where they study, take up jobs, or continue their activism as members of the diaspora.</a:t>
            </a:r>
            <a:endParaRPr sz="2000" dirty="0">
              <a:latin typeface="Century"/>
              <a:ea typeface="Century"/>
              <a:cs typeface="Century"/>
              <a:sym typeface="Century"/>
            </a:endParaRPr>
          </a:p>
          <a:p>
            <a:pPr marL="1371600" marR="0" lvl="1"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Growing </a:t>
            </a:r>
            <a:r>
              <a:rPr lang="en-US" sz="2000" dirty="0">
                <a:solidFill>
                  <a:schemeClr val="dk1"/>
                </a:solidFill>
                <a:latin typeface="Century"/>
                <a:ea typeface="Century"/>
                <a:cs typeface="Century"/>
                <a:sym typeface="Century"/>
              </a:rPr>
              <a:t>diaspora of</a:t>
            </a:r>
            <a:r>
              <a:rPr lang="en-US" sz="2000" dirty="0">
                <a:latin typeface="Century"/>
                <a:ea typeface="Century"/>
                <a:cs typeface="Century"/>
                <a:sym typeface="Century"/>
              </a:rPr>
              <a:t> Thai activists in France</a:t>
            </a:r>
            <a:endParaRPr sz="2000" dirty="0">
              <a:latin typeface="Century"/>
              <a:ea typeface="Century"/>
              <a:cs typeface="Century"/>
              <a:sym typeface="Century"/>
            </a:endParaRPr>
          </a:p>
          <a:p>
            <a:pPr marL="1371600" marR="0" lvl="1"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CNRP members and political activists in Thailand</a:t>
            </a:r>
            <a:endParaRPr sz="2000" dirty="0">
              <a:latin typeface="Century"/>
              <a:ea typeface="Century"/>
              <a:cs typeface="Century"/>
              <a:sym typeface="Century"/>
            </a:endParaRPr>
          </a:p>
          <a:p>
            <a:pPr marL="1371600" marR="0" lvl="1"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Vietnamese activists in Thailand</a:t>
            </a:r>
            <a:endParaRPr sz="2000" dirty="0">
              <a:latin typeface="Century"/>
              <a:ea typeface="Century"/>
              <a:cs typeface="Century"/>
              <a:sym typeface="Century"/>
            </a:endParaRPr>
          </a:p>
          <a:p>
            <a:pPr marL="1371600" marR="0" lvl="0" indent="0" algn="l" rtl="0">
              <a:lnSpc>
                <a:spcPct val="100000"/>
              </a:lnSpc>
              <a:spcBef>
                <a:spcPts val="0"/>
              </a:spcBef>
              <a:spcAft>
                <a:spcPts val="0"/>
              </a:spcAft>
              <a:buNone/>
            </a:pPr>
            <a:endParaRPr sz="2000" dirty="0">
              <a:latin typeface="Century"/>
              <a:ea typeface="Century"/>
              <a:cs typeface="Century"/>
              <a:sym typeface="Century"/>
            </a:endParaRPr>
          </a:p>
          <a:p>
            <a:pPr marL="457200" marR="0" lvl="0"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Some go underground and operate anonymously in their countries</a:t>
            </a:r>
            <a:endParaRPr sz="2000" dirty="0">
              <a:latin typeface="Century"/>
              <a:ea typeface="Century"/>
              <a:cs typeface="Century"/>
              <a:sym typeface="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64d5481090_1_235"/>
          <p:cNvSpPr/>
          <p:nvPr/>
        </p:nvSpPr>
        <p:spPr>
          <a:xfrm>
            <a:off x="-50" y="27883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None/>
            </a:pPr>
            <a:r>
              <a:rPr lang="en-US" sz="3000" b="1" i="0" u="none" strike="noStrike" cap="none">
                <a:solidFill>
                  <a:schemeClr val="lt1"/>
                </a:solidFill>
                <a:latin typeface="Century"/>
                <a:ea typeface="Century"/>
                <a:cs typeface="Century"/>
                <a:sym typeface="Century"/>
              </a:rPr>
              <a:t>Impact on Freedom of Expression in Southeast Asia</a:t>
            </a:r>
            <a:r>
              <a:rPr lang="en-US" sz="2000" b="1" i="0" u="none" strike="noStrike" cap="none">
                <a:solidFill>
                  <a:srgbClr val="000000"/>
                </a:solidFill>
                <a:latin typeface="Century"/>
                <a:ea typeface="Century"/>
                <a:cs typeface="Century"/>
                <a:sym typeface="Century"/>
              </a:rPr>
              <a:t/>
            </a:r>
            <a:br>
              <a:rPr lang="en-US" sz="2000" b="1" i="0" u="none" strike="noStrike" cap="none">
                <a:solidFill>
                  <a:srgbClr val="000000"/>
                </a:solidFill>
                <a:latin typeface="Century"/>
                <a:ea typeface="Century"/>
                <a:cs typeface="Century"/>
                <a:sym typeface="Century"/>
              </a:rPr>
            </a:br>
            <a:endParaRPr sz="2000" b="1" i="0" u="none" strike="noStrike" cap="none">
              <a:solidFill>
                <a:schemeClr val="lt1"/>
              </a:solidFill>
              <a:latin typeface="Century"/>
              <a:ea typeface="Century"/>
              <a:cs typeface="Century"/>
              <a:sym typeface="Century"/>
            </a:endParaRPr>
          </a:p>
        </p:txBody>
      </p:sp>
      <p:sp>
        <p:nvSpPr>
          <p:cNvPr id="334" name="Google Shape;334;g64d5481090_1_235"/>
          <p:cNvSpPr/>
          <p:nvPr/>
        </p:nvSpPr>
        <p:spPr>
          <a:xfrm>
            <a:off x="223519" y="1190851"/>
            <a:ext cx="8610000" cy="42987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Fake news legislation allows governments to suppress criticism and as a result has created a chilling effect on freedom of expression and gives rise to self-censorship</a:t>
            </a:r>
            <a:r>
              <a:rPr lang="en-US" sz="2000" dirty="0" smtClean="0">
                <a:latin typeface="Century"/>
                <a:ea typeface="Century"/>
                <a:cs typeface="Century"/>
                <a:sym typeface="Century"/>
              </a:rPr>
              <a:t>.</a:t>
            </a:r>
          </a:p>
          <a:p>
            <a:pPr marL="457200" marR="0" lvl="0" indent="-355600" algn="l" rtl="0">
              <a:lnSpc>
                <a:spcPct val="100000"/>
              </a:lnSpc>
              <a:spcBef>
                <a:spcPts val="0"/>
              </a:spcBef>
              <a:spcAft>
                <a:spcPts val="0"/>
              </a:spcAft>
              <a:buSzPts val="2000"/>
              <a:buFont typeface="Century"/>
              <a:buChar char="●"/>
            </a:pPr>
            <a:endParaRPr sz="2000" dirty="0">
              <a:latin typeface="Century"/>
              <a:ea typeface="Century"/>
              <a:cs typeface="Century"/>
              <a:sym typeface="Century"/>
            </a:endParaRPr>
          </a:p>
          <a:p>
            <a:pPr marL="914400" marR="0" lvl="0" indent="0" algn="l" rtl="0">
              <a:lnSpc>
                <a:spcPct val="100000"/>
              </a:lnSpc>
              <a:spcBef>
                <a:spcPts val="0"/>
              </a:spcBef>
              <a:spcAft>
                <a:spcPts val="0"/>
              </a:spcAft>
              <a:buNone/>
            </a:pPr>
            <a:endParaRPr sz="2000" dirty="0">
              <a:latin typeface="Century"/>
              <a:ea typeface="Century"/>
              <a:cs typeface="Century"/>
              <a:sym typeface="Century"/>
            </a:endParaRPr>
          </a:p>
          <a:p>
            <a:pPr marL="457200" marR="0" lvl="0" indent="-355600" algn="l" rtl="0">
              <a:lnSpc>
                <a:spcPct val="100000"/>
              </a:lnSpc>
              <a:spcBef>
                <a:spcPts val="0"/>
              </a:spcBef>
              <a:spcAft>
                <a:spcPts val="0"/>
              </a:spcAft>
              <a:buSzPts val="2000"/>
              <a:buFont typeface="Century"/>
              <a:buChar char="●"/>
            </a:pPr>
            <a:r>
              <a:rPr lang="en-US" sz="2000" dirty="0">
                <a:latin typeface="Century"/>
                <a:ea typeface="Century"/>
                <a:cs typeface="Century"/>
                <a:sym typeface="Century"/>
              </a:rPr>
              <a:t>Fake news legislation is an evolution in the slew of legislation authoritarian regimes have been passing over the years against alternative content generated by online communications that is critical of incumbent regimes.</a:t>
            </a:r>
            <a:endParaRPr sz="2000" dirty="0">
              <a:latin typeface="Century"/>
              <a:ea typeface="Century"/>
              <a:cs typeface="Century"/>
              <a:sym typeface="Century"/>
            </a:endParaRPr>
          </a:p>
          <a:p>
            <a:pPr marL="0" marR="0" lvl="0" indent="0" algn="l" rtl="0">
              <a:lnSpc>
                <a:spcPct val="100000"/>
              </a:lnSpc>
              <a:spcBef>
                <a:spcPts val="0"/>
              </a:spcBef>
              <a:spcAft>
                <a:spcPts val="0"/>
              </a:spcAft>
              <a:buNone/>
            </a:pPr>
            <a:endParaRPr sz="2000" dirty="0">
              <a:latin typeface="Century"/>
              <a:ea typeface="Century"/>
              <a:cs typeface="Century"/>
              <a:sym typeface="Century"/>
            </a:endParaRPr>
          </a:p>
        </p:txBody>
      </p:sp>
      <p:pic>
        <p:nvPicPr>
          <p:cNvPr id="335" name="Google Shape;335;g64d5481090_1_235"/>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9"/>
        <p:cNvGrpSpPr/>
        <p:nvPr/>
      </p:nvGrpSpPr>
      <p:grpSpPr>
        <a:xfrm>
          <a:off x="0" y="0"/>
          <a:ext cx="0" cy="0"/>
          <a:chOff x="0" y="0"/>
          <a:chExt cx="0" cy="0"/>
        </a:xfrm>
      </p:grpSpPr>
      <p:sp>
        <p:nvSpPr>
          <p:cNvPr id="340" name="Google Shape;340;p23"/>
          <p:cNvSpPr/>
          <p:nvPr/>
        </p:nvSpPr>
        <p:spPr>
          <a:xfrm>
            <a:off x="-50" y="278822"/>
            <a:ext cx="9144000" cy="9120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Asia Centre’s Ongoing Works on </a:t>
            </a:r>
            <a:endParaRPr sz="2400" b="1" i="0" u="none" strike="noStrike" cap="none">
              <a:solidFill>
                <a:schemeClr val="lt1"/>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Fake News and Freedom of Expression </a:t>
            </a:r>
            <a:endParaRPr sz="2400" b="1" i="0" u="none" strike="noStrike" cap="none">
              <a:solidFill>
                <a:srgbClr val="000000"/>
              </a:solidFill>
              <a:latin typeface="Century"/>
              <a:ea typeface="Century"/>
              <a:cs typeface="Century"/>
              <a:sym typeface="Century"/>
            </a:endParaRPr>
          </a:p>
        </p:txBody>
      </p:sp>
      <p:sp>
        <p:nvSpPr>
          <p:cNvPr id="341" name="Google Shape;341;p23"/>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p23"/>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343" name="Google Shape;343;p23"/>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3"/>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345" name="Google Shape;345;p23"/>
          <p:cNvSpPr txBox="1">
            <a:spLocks noGrp="1"/>
          </p:cNvSpPr>
          <p:nvPr>
            <p:ph type="body" idx="1"/>
          </p:nvPr>
        </p:nvSpPr>
        <p:spPr>
          <a:xfrm>
            <a:off x="457200" y="893740"/>
            <a:ext cx="5923280" cy="1469496"/>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800"/>
              <a:buNone/>
            </a:pPr>
            <a:r>
              <a:rPr lang="en-US" sz="2000">
                <a:latin typeface="Arial"/>
                <a:ea typeface="Arial"/>
                <a:cs typeface="Arial"/>
                <a:sym typeface="Arial"/>
              </a:rPr>
              <a:t/>
            </a:r>
            <a:br>
              <a:rPr lang="en-US" sz="2000">
                <a:latin typeface="Arial"/>
                <a:ea typeface="Arial"/>
                <a:cs typeface="Arial"/>
                <a:sym typeface="Arial"/>
              </a:rPr>
            </a:br>
            <a:endParaRPr sz="2000">
              <a:latin typeface="Arial"/>
              <a:ea typeface="Arial"/>
              <a:cs typeface="Arial"/>
              <a:sym typeface="Arial"/>
            </a:endParaRPr>
          </a:p>
        </p:txBody>
      </p:sp>
      <p:sp>
        <p:nvSpPr>
          <p:cNvPr id="346" name="Google Shape;346;p23"/>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47" name="Google Shape;347;p23"/>
          <p:cNvSpPr/>
          <p:nvPr/>
        </p:nvSpPr>
        <p:spPr>
          <a:xfrm>
            <a:off x="540849" y="1280160"/>
            <a:ext cx="8062200" cy="47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sng" strike="noStrike" cap="none">
                <a:solidFill>
                  <a:srgbClr val="000000"/>
                </a:solidFill>
                <a:latin typeface="Century"/>
                <a:ea typeface="Century"/>
                <a:cs typeface="Century"/>
                <a:sym typeface="Century"/>
              </a:rPr>
              <a:t>Research</a:t>
            </a:r>
            <a:r>
              <a:rPr lang="en-US" sz="2000" b="1" i="0" u="none" strike="noStrike" cap="none">
                <a:solidFill>
                  <a:srgbClr val="000000"/>
                </a:solidFill>
                <a:latin typeface="Century"/>
                <a:ea typeface="Century"/>
                <a:cs typeface="Century"/>
                <a:sym typeface="Century"/>
              </a:rPr>
              <a:t>	</a:t>
            </a:r>
            <a:r>
              <a:rPr lang="en-US" sz="1400" b="0" i="0" u="none" strike="noStrike" cap="none">
                <a:solidFill>
                  <a:srgbClr val="000000"/>
                </a:solidFill>
                <a:latin typeface="Century"/>
                <a:ea typeface="Century"/>
                <a:cs typeface="Century"/>
                <a:sym typeface="Century"/>
              </a:rPr>
              <a:t>									</a:t>
            </a:r>
            <a:endParaRPr sz="2500" b="0" i="0" u="none" strike="noStrike" cap="none">
              <a:solidFill>
                <a:srgbClr val="000000"/>
              </a:solidFill>
              <a:latin typeface="Century"/>
              <a:ea typeface="Century"/>
              <a:cs typeface="Century"/>
              <a:sym typeface="Century"/>
            </a:endParaRPr>
          </a:p>
        </p:txBody>
      </p:sp>
      <p:pic>
        <p:nvPicPr>
          <p:cNvPr id="348" name="Google Shape;348;p23" descr="https://lh4.googleusercontent.com/X_hAvX7LRCiM2QV2ZOBjYpe-dUq8bDyI4P8IetwGrHv0wS6184dkgT5FuN-iEQLr41f508J6nANb5Wd1MIuYAnPZilSn2sD285wfSis44427JuaR3gd9NO-TU8hQlYXkCABdRW3e4I8"/>
          <p:cNvPicPr preferRelativeResize="0"/>
          <p:nvPr/>
        </p:nvPicPr>
        <p:blipFill rotWithShape="1">
          <a:blip r:embed="rId4">
            <a:alphaModFix/>
          </a:blip>
          <a:srcRect/>
          <a:stretch/>
        </p:blipFill>
        <p:spPr>
          <a:xfrm>
            <a:off x="4986238" y="1964288"/>
            <a:ext cx="3616812" cy="2012263"/>
          </a:xfrm>
          <a:prstGeom prst="rect">
            <a:avLst/>
          </a:prstGeom>
          <a:noFill/>
          <a:ln>
            <a:noFill/>
          </a:ln>
        </p:spPr>
      </p:pic>
      <p:pic>
        <p:nvPicPr>
          <p:cNvPr id="349" name="Google Shape;349;p23" descr="https://lh3.googleusercontent.com/_jEc-w3nYhchfXuroBSwwKb46-r7gjE3r0ruy0L7tosTw8RimudeB6KJ-8aE-i1RGmgmrOxhnqvQUdytdrXYeVV-kh5Qz2UOcqrcJdE4Af2-zu6gIng_asV5CLTSE5H717iwbp21Nds"/>
          <p:cNvPicPr preferRelativeResize="0"/>
          <p:nvPr/>
        </p:nvPicPr>
        <p:blipFill rotWithShape="1">
          <a:blip r:embed="rId5">
            <a:alphaModFix/>
          </a:blip>
          <a:srcRect/>
          <a:stretch/>
        </p:blipFill>
        <p:spPr>
          <a:xfrm>
            <a:off x="337350" y="1964300"/>
            <a:ext cx="3616800" cy="1997738"/>
          </a:xfrm>
          <a:prstGeom prst="rect">
            <a:avLst/>
          </a:prstGeom>
          <a:noFill/>
          <a:ln>
            <a:noFill/>
          </a:ln>
        </p:spPr>
      </p:pic>
      <p:pic>
        <p:nvPicPr>
          <p:cNvPr id="350" name="Google Shape;350;p23" descr="https://lh4.googleusercontent.com/v1Vslp9bdYnmyhjtoTW-tPv0SKFmc9OhBwjXmv6KOKkg6Fjs1JVKWLaS69It8JAQH_Jbii9N6Enb06mMKdg3xkNAdQ8FvqB9vCMacA64Sj40Jeu-hDTh6EDIx65jGgkqmfjQhgj097A"/>
          <p:cNvPicPr preferRelativeResize="0"/>
          <p:nvPr/>
        </p:nvPicPr>
        <p:blipFill rotWithShape="1">
          <a:blip r:embed="rId6">
            <a:alphaModFix/>
          </a:blip>
          <a:srcRect/>
          <a:stretch/>
        </p:blipFill>
        <p:spPr>
          <a:xfrm>
            <a:off x="2776590" y="4280274"/>
            <a:ext cx="3590727" cy="1997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64d5481090_1_83"/>
          <p:cNvSpPr/>
          <p:nvPr/>
        </p:nvSpPr>
        <p:spPr>
          <a:xfrm>
            <a:off x="-50" y="278822"/>
            <a:ext cx="9144000" cy="9120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Asia Centre’s Ongoing Works on </a:t>
            </a:r>
            <a:endParaRPr sz="2400" b="1" i="0" u="none" strike="noStrike" cap="none">
              <a:solidFill>
                <a:schemeClr val="lt1"/>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Fake News and Freedom of Expression </a:t>
            </a:r>
            <a:endParaRPr sz="2400" b="1" i="0" u="none" strike="noStrike" cap="none">
              <a:solidFill>
                <a:srgbClr val="000000"/>
              </a:solidFill>
              <a:latin typeface="Century"/>
              <a:ea typeface="Century"/>
              <a:cs typeface="Century"/>
              <a:sym typeface="Century"/>
            </a:endParaRPr>
          </a:p>
        </p:txBody>
      </p:sp>
      <p:sp>
        <p:nvSpPr>
          <p:cNvPr id="356" name="Google Shape;356;g64d5481090_1_83"/>
          <p:cNvSpPr txBox="1">
            <a:spLocks noGrp="1"/>
          </p:cNvSpPr>
          <p:nvPr>
            <p:ph type="body" idx="1"/>
          </p:nvPr>
        </p:nvSpPr>
        <p:spPr>
          <a:xfrm>
            <a:off x="156200" y="1269475"/>
            <a:ext cx="8096700" cy="48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chemeClr val="dk1"/>
                </a:solidFill>
                <a:latin typeface="Century"/>
                <a:ea typeface="Century"/>
                <a:cs typeface="Century"/>
                <a:sym typeface="Century"/>
              </a:rPr>
              <a:t>Activities</a:t>
            </a:r>
            <a:r>
              <a:rPr lang="en-US" sz="2400" b="1">
                <a:solidFill>
                  <a:schemeClr val="dk1"/>
                </a:solidFill>
                <a:latin typeface="Century"/>
                <a:ea typeface="Century"/>
                <a:cs typeface="Century"/>
                <a:sym typeface="Century"/>
              </a:rPr>
              <a:t> </a:t>
            </a:r>
            <a:endParaRPr sz="2000" b="1">
              <a:solidFill>
                <a:schemeClr val="dk1"/>
              </a:solidFill>
              <a:latin typeface="Century"/>
              <a:ea typeface="Century"/>
              <a:cs typeface="Century"/>
              <a:sym typeface="Century"/>
            </a:endParaRPr>
          </a:p>
          <a:p>
            <a:pPr marL="0" lvl="0" indent="0" algn="l" rtl="0">
              <a:spcBef>
                <a:spcPts val="0"/>
              </a:spcBef>
              <a:spcAft>
                <a:spcPts val="0"/>
              </a:spcAft>
              <a:buNone/>
            </a:pPr>
            <a:endParaRPr sz="2000" b="1">
              <a:solidFill>
                <a:schemeClr val="dk1"/>
              </a:solidFill>
              <a:latin typeface="Century"/>
              <a:ea typeface="Century"/>
              <a:cs typeface="Century"/>
              <a:sym typeface="Century"/>
            </a:endParaRPr>
          </a:p>
          <a:p>
            <a:pPr marL="0" lvl="0" indent="457200" algn="l" rtl="0">
              <a:spcBef>
                <a:spcPts val="0"/>
              </a:spcBef>
              <a:spcAft>
                <a:spcPts val="0"/>
              </a:spcAft>
              <a:buNone/>
            </a:pPr>
            <a:endParaRPr sz="2000" b="1">
              <a:solidFill>
                <a:schemeClr val="dk1"/>
              </a:solidFill>
              <a:latin typeface="Century"/>
              <a:ea typeface="Century"/>
              <a:cs typeface="Century"/>
              <a:sym typeface="Century"/>
            </a:endParaRPr>
          </a:p>
          <a:p>
            <a:pPr marL="0" lvl="0" indent="457200" algn="l" rtl="0">
              <a:spcBef>
                <a:spcPts val="0"/>
              </a:spcBef>
              <a:spcAft>
                <a:spcPts val="0"/>
              </a:spcAft>
              <a:buNone/>
            </a:pPr>
            <a:endParaRPr sz="2000" b="1">
              <a:solidFill>
                <a:schemeClr val="dk1"/>
              </a:solidFill>
              <a:latin typeface="Century"/>
              <a:ea typeface="Century"/>
              <a:cs typeface="Century"/>
              <a:sym typeface="Century"/>
            </a:endParaRPr>
          </a:p>
          <a:p>
            <a:pPr marL="0" lvl="0" indent="457200" algn="l" rtl="0">
              <a:spcBef>
                <a:spcPts val="0"/>
              </a:spcBef>
              <a:spcAft>
                <a:spcPts val="0"/>
              </a:spcAft>
              <a:buNone/>
            </a:pPr>
            <a:endParaRPr sz="2000" b="1">
              <a:solidFill>
                <a:schemeClr val="dk1"/>
              </a:solidFill>
              <a:latin typeface="Century"/>
              <a:ea typeface="Century"/>
              <a:cs typeface="Century"/>
              <a:sym typeface="Century"/>
            </a:endParaRPr>
          </a:p>
          <a:p>
            <a:pPr marL="0" lvl="0" indent="457200" algn="l" rtl="0">
              <a:spcBef>
                <a:spcPts val="0"/>
              </a:spcBef>
              <a:spcAft>
                <a:spcPts val="0"/>
              </a:spcAft>
              <a:buNone/>
            </a:pPr>
            <a:endParaRPr sz="2000" b="1">
              <a:solidFill>
                <a:schemeClr val="dk1"/>
              </a:solidFill>
              <a:latin typeface="Century"/>
              <a:ea typeface="Century"/>
              <a:cs typeface="Century"/>
              <a:sym typeface="Century"/>
            </a:endParaRPr>
          </a:p>
          <a:p>
            <a:pPr marL="0" lvl="0" indent="457200" algn="l" rtl="0">
              <a:spcBef>
                <a:spcPts val="0"/>
              </a:spcBef>
              <a:spcAft>
                <a:spcPts val="0"/>
              </a:spcAft>
              <a:buClr>
                <a:schemeClr val="dk1"/>
              </a:buClr>
              <a:buSzPts val="2500"/>
              <a:buFont typeface="Arial"/>
              <a:buNone/>
            </a:pPr>
            <a:endParaRPr sz="2000" b="1">
              <a:solidFill>
                <a:schemeClr val="dk1"/>
              </a:solidFill>
              <a:latin typeface="Century"/>
              <a:ea typeface="Century"/>
              <a:cs typeface="Century"/>
              <a:sym typeface="Century"/>
            </a:endParaRPr>
          </a:p>
        </p:txBody>
      </p:sp>
      <p:pic>
        <p:nvPicPr>
          <p:cNvPr id="357" name="Google Shape;357;g64d5481090_1_83"/>
          <p:cNvPicPr preferRelativeResize="0"/>
          <p:nvPr/>
        </p:nvPicPr>
        <p:blipFill>
          <a:blip r:embed="rId3">
            <a:alphaModFix/>
          </a:blip>
          <a:stretch>
            <a:fillRect/>
          </a:stretch>
        </p:blipFill>
        <p:spPr>
          <a:xfrm>
            <a:off x="517126" y="1855417"/>
            <a:ext cx="3067148" cy="2300349"/>
          </a:xfrm>
          <a:prstGeom prst="rect">
            <a:avLst/>
          </a:prstGeom>
          <a:noFill/>
          <a:ln>
            <a:noFill/>
          </a:ln>
        </p:spPr>
      </p:pic>
      <p:pic>
        <p:nvPicPr>
          <p:cNvPr id="358" name="Google Shape;358;g64d5481090_1_83"/>
          <p:cNvPicPr preferRelativeResize="0"/>
          <p:nvPr/>
        </p:nvPicPr>
        <p:blipFill>
          <a:blip r:embed="rId4">
            <a:alphaModFix/>
          </a:blip>
          <a:stretch>
            <a:fillRect/>
          </a:stretch>
        </p:blipFill>
        <p:spPr>
          <a:xfrm>
            <a:off x="517127" y="4155766"/>
            <a:ext cx="3067148" cy="2313927"/>
          </a:xfrm>
          <a:prstGeom prst="rect">
            <a:avLst/>
          </a:prstGeom>
          <a:noFill/>
          <a:ln>
            <a:noFill/>
          </a:ln>
        </p:spPr>
      </p:pic>
      <p:pic>
        <p:nvPicPr>
          <p:cNvPr id="359" name="Google Shape;359;g64d5481090_1_83"/>
          <p:cNvPicPr preferRelativeResize="0"/>
          <p:nvPr/>
        </p:nvPicPr>
        <p:blipFill rotWithShape="1">
          <a:blip r:embed="rId5">
            <a:alphaModFix/>
          </a:blip>
          <a:srcRect/>
          <a:stretch/>
        </p:blipFill>
        <p:spPr>
          <a:xfrm>
            <a:off x="6939976" y="5939350"/>
            <a:ext cx="1975350" cy="658777"/>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4274" y="1855417"/>
            <a:ext cx="4240060" cy="318004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4273" y="4366401"/>
            <a:ext cx="3155708" cy="21032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64d5481090_1_192"/>
          <p:cNvSpPr/>
          <p:nvPr/>
        </p:nvSpPr>
        <p:spPr>
          <a:xfrm>
            <a:off x="-50" y="278822"/>
            <a:ext cx="9144000" cy="9120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Asia Centre’s Ongoing Works on </a:t>
            </a:r>
            <a:endParaRPr sz="2400" b="1" i="0" u="none" strike="noStrike" cap="none">
              <a:solidFill>
                <a:schemeClr val="lt1"/>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Fake News and Freedom of Expression </a:t>
            </a:r>
            <a:endParaRPr sz="2400" b="1" i="0" u="none" strike="noStrike" cap="none">
              <a:solidFill>
                <a:srgbClr val="000000"/>
              </a:solidFill>
              <a:latin typeface="Century"/>
              <a:ea typeface="Century"/>
              <a:cs typeface="Century"/>
              <a:sym typeface="Century"/>
            </a:endParaRPr>
          </a:p>
        </p:txBody>
      </p:sp>
      <p:pic>
        <p:nvPicPr>
          <p:cNvPr id="367" name="Google Shape;367;g64d5481090_1_192" descr="Asia Centre's presents video from our recently concluded 4th Int. Conference on Fake News. The video provides a short overview of the activities during the event. Big thanks to all our partners and we are excited to bring you the 5th Hate Speech in Asia: Challenges and Solutions conference.&#10;&#10;Read the conference report here: https://asiacentre.org/int-conference-on-fake-news-and-elections-in-asia/&#10;&#10;Sign up for Asia Centre's Hate Speech in Asia: Challenges and Solutions conference here : https://forms.gle/cuhhtaw5hokEB9cx6 or email : research@asiacentre.org" title="Int. Conference on Fake News and Elections in Asia">
            <a:hlinkClick r:id="rId3"/>
          </p:cNvPr>
          <p:cNvPicPr preferRelativeResize="0"/>
          <p:nvPr/>
        </p:nvPicPr>
        <p:blipFill>
          <a:blip r:embed="rId4">
            <a:alphaModFix/>
          </a:blip>
          <a:stretch>
            <a:fillRect/>
          </a:stretch>
        </p:blipFill>
        <p:spPr>
          <a:xfrm>
            <a:off x="469399" y="2055775"/>
            <a:ext cx="5657650" cy="4243250"/>
          </a:xfrm>
          <a:prstGeom prst="rect">
            <a:avLst/>
          </a:prstGeom>
          <a:noFill/>
          <a:ln>
            <a:noFill/>
          </a:ln>
        </p:spPr>
      </p:pic>
      <p:pic>
        <p:nvPicPr>
          <p:cNvPr id="368" name="Google Shape;368;g64d5481090_1_192"/>
          <p:cNvPicPr preferRelativeResize="0"/>
          <p:nvPr/>
        </p:nvPicPr>
        <p:blipFill rotWithShape="1">
          <a:blip r:embed="rId5">
            <a:alphaModFix/>
          </a:blip>
          <a:srcRect/>
          <a:stretch/>
        </p:blipFill>
        <p:spPr>
          <a:xfrm>
            <a:off x="7032963" y="5640250"/>
            <a:ext cx="1975350" cy="658777"/>
          </a:xfrm>
          <a:prstGeom prst="rect">
            <a:avLst/>
          </a:prstGeom>
          <a:noFill/>
          <a:ln>
            <a:noFill/>
          </a:ln>
        </p:spPr>
      </p:pic>
      <p:sp>
        <p:nvSpPr>
          <p:cNvPr id="369" name="Google Shape;369;g64d5481090_1_192"/>
          <p:cNvSpPr txBox="1">
            <a:spLocks noGrp="1"/>
          </p:cNvSpPr>
          <p:nvPr>
            <p:ph type="body" idx="1"/>
          </p:nvPr>
        </p:nvSpPr>
        <p:spPr>
          <a:xfrm>
            <a:off x="199200" y="1342225"/>
            <a:ext cx="8809200" cy="48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dk1"/>
                </a:solidFill>
                <a:latin typeface="Century"/>
                <a:ea typeface="Century"/>
                <a:cs typeface="Century"/>
                <a:sym typeface="Century"/>
              </a:rPr>
              <a:t>International Conference on Fake News and Elections in Asia (10-12 July, 2019)</a:t>
            </a:r>
            <a:endParaRPr sz="1800" b="1">
              <a:solidFill>
                <a:schemeClr val="dk1"/>
              </a:solidFill>
              <a:latin typeface="Century"/>
              <a:ea typeface="Century"/>
              <a:cs typeface="Century"/>
              <a:sym typeface="Century"/>
            </a:endParaRPr>
          </a:p>
          <a:p>
            <a:pPr marL="0" lvl="0" indent="0" algn="l" rtl="0">
              <a:spcBef>
                <a:spcPts val="0"/>
              </a:spcBef>
              <a:spcAft>
                <a:spcPts val="0"/>
              </a:spcAft>
              <a:buNone/>
            </a:pPr>
            <a:endParaRPr sz="1800">
              <a:solidFill>
                <a:schemeClr val="dk1"/>
              </a:solidFill>
              <a:latin typeface="Century"/>
              <a:ea typeface="Century"/>
              <a:cs typeface="Century"/>
              <a:sym typeface="Century"/>
            </a:endParaRPr>
          </a:p>
          <a:p>
            <a:pPr marL="0" lvl="0" indent="0" algn="l" rtl="0">
              <a:spcBef>
                <a:spcPts val="0"/>
              </a:spcBef>
              <a:spcAft>
                <a:spcPts val="0"/>
              </a:spcAft>
              <a:buNone/>
            </a:pPr>
            <a:endParaRPr sz="1800">
              <a:solidFill>
                <a:schemeClr val="dk1"/>
              </a:solidFill>
              <a:latin typeface="Century"/>
              <a:ea typeface="Century"/>
              <a:cs typeface="Century"/>
              <a:sym typeface="Century"/>
            </a:endParaRPr>
          </a:p>
          <a:p>
            <a:pPr marL="0" lvl="0" indent="457200" algn="l" rtl="0">
              <a:spcBef>
                <a:spcPts val="0"/>
              </a:spcBef>
              <a:spcAft>
                <a:spcPts val="0"/>
              </a:spcAft>
              <a:buNone/>
            </a:pPr>
            <a:endParaRPr sz="1800">
              <a:solidFill>
                <a:schemeClr val="dk1"/>
              </a:solidFill>
              <a:latin typeface="Century"/>
              <a:ea typeface="Century"/>
              <a:cs typeface="Century"/>
              <a:sym typeface="Century"/>
            </a:endParaRPr>
          </a:p>
          <a:p>
            <a:pPr marL="0" lvl="0" indent="457200" algn="l" rtl="0">
              <a:spcBef>
                <a:spcPts val="0"/>
              </a:spcBef>
              <a:spcAft>
                <a:spcPts val="0"/>
              </a:spcAft>
              <a:buNone/>
            </a:pPr>
            <a:endParaRPr sz="1800">
              <a:solidFill>
                <a:schemeClr val="dk1"/>
              </a:solidFill>
              <a:latin typeface="Century"/>
              <a:ea typeface="Century"/>
              <a:cs typeface="Century"/>
              <a:sym typeface="Century"/>
            </a:endParaRPr>
          </a:p>
          <a:p>
            <a:pPr marL="0" lvl="0" indent="457200" algn="l" rtl="0">
              <a:spcBef>
                <a:spcPts val="0"/>
              </a:spcBef>
              <a:spcAft>
                <a:spcPts val="0"/>
              </a:spcAft>
              <a:buNone/>
            </a:pPr>
            <a:endParaRPr sz="1800">
              <a:solidFill>
                <a:schemeClr val="dk1"/>
              </a:solidFill>
              <a:latin typeface="Century"/>
              <a:ea typeface="Century"/>
              <a:cs typeface="Century"/>
              <a:sym typeface="Century"/>
            </a:endParaRPr>
          </a:p>
          <a:p>
            <a:pPr marL="0" lvl="0" indent="457200" algn="l" rtl="0">
              <a:spcBef>
                <a:spcPts val="0"/>
              </a:spcBef>
              <a:spcAft>
                <a:spcPts val="0"/>
              </a:spcAft>
              <a:buNone/>
            </a:pPr>
            <a:endParaRPr sz="1800">
              <a:solidFill>
                <a:schemeClr val="dk1"/>
              </a:solidFill>
              <a:latin typeface="Century"/>
              <a:ea typeface="Century"/>
              <a:cs typeface="Century"/>
              <a:sym typeface="Century"/>
            </a:endParaRPr>
          </a:p>
          <a:p>
            <a:pPr marL="0" lvl="0" indent="457200" algn="l" rtl="0">
              <a:spcBef>
                <a:spcPts val="0"/>
              </a:spcBef>
              <a:spcAft>
                <a:spcPts val="0"/>
              </a:spcAft>
              <a:buNone/>
            </a:pPr>
            <a:endParaRPr sz="1800">
              <a:solidFill>
                <a:schemeClr val="dk1"/>
              </a:solidFill>
              <a:latin typeface="Century"/>
              <a:ea typeface="Century"/>
              <a:cs typeface="Century"/>
              <a:sym typeface="Century"/>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64d5481090_1_207"/>
          <p:cNvSpPr txBox="1">
            <a:spLocks noGrp="1"/>
          </p:cNvSpPr>
          <p:nvPr>
            <p:ph type="body" idx="1"/>
          </p:nvPr>
        </p:nvSpPr>
        <p:spPr>
          <a:xfrm>
            <a:off x="259975" y="1372862"/>
            <a:ext cx="40386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b="1" u="sng" dirty="0">
                <a:solidFill>
                  <a:schemeClr val="dk1"/>
                </a:solidFill>
                <a:latin typeface="Century"/>
                <a:ea typeface="Century"/>
                <a:cs typeface="Century"/>
                <a:sym typeface="Century"/>
              </a:rPr>
              <a:t>Advocacy</a:t>
            </a:r>
            <a:endParaRPr b="1" dirty="0"/>
          </a:p>
        </p:txBody>
      </p:sp>
      <p:sp>
        <p:nvSpPr>
          <p:cNvPr id="375" name="Google Shape;375;g64d5481090_1_207"/>
          <p:cNvSpPr/>
          <p:nvPr/>
        </p:nvSpPr>
        <p:spPr>
          <a:xfrm>
            <a:off x="-50" y="278822"/>
            <a:ext cx="9144000" cy="9120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Asia Centre’s Ongoing Works on </a:t>
            </a:r>
            <a:endParaRPr sz="2400" b="1" i="0" u="none" strike="noStrike" cap="none">
              <a:solidFill>
                <a:schemeClr val="lt1"/>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chemeClr val="lt1"/>
                </a:solidFill>
                <a:latin typeface="Century"/>
                <a:ea typeface="Century"/>
                <a:cs typeface="Century"/>
                <a:sym typeface="Century"/>
              </a:rPr>
              <a:t>Fake News and Freedom of Expression </a:t>
            </a:r>
            <a:endParaRPr sz="2400" b="1" i="0" u="none" strike="noStrike" cap="none">
              <a:solidFill>
                <a:srgbClr val="000000"/>
              </a:solidFill>
              <a:latin typeface="Century"/>
              <a:ea typeface="Century"/>
              <a:cs typeface="Century"/>
              <a:sym typeface="Century"/>
            </a:endParaRPr>
          </a:p>
        </p:txBody>
      </p:sp>
      <p:pic>
        <p:nvPicPr>
          <p:cNvPr id="376" name="Google Shape;376;g64d5481090_1_207"/>
          <p:cNvPicPr preferRelativeResize="0"/>
          <p:nvPr/>
        </p:nvPicPr>
        <p:blipFill>
          <a:blip r:embed="rId3">
            <a:alphaModFix/>
          </a:blip>
          <a:stretch>
            <a:fillRect/>
          </a:stretch>
        </p:blipFill>
        <p:spPr>
          <a:xfrm>
            <a:off x="259975" y="1909626"/>
            <a:ext cx="3564652" cy="2239575"/>
          </a:xfrm>
          <a:prstGeom prst="rect">
            <a:avLst/>
          </a:prstGeom>
          <a:noFill/>
          <a:ln>
            <a:noFill/>
          </a:ln>
        </p:spPr>
      </p:pic>
      <p:pic>
        <p:nvPicPr>
          <p:cNvPr id="377" name="Google Shape;377;g64d5481090_1_207"/>
          <p:cNvPicPr preferRelativeResize="0"/>
          <p:nvPr/>
        </p:nvPicPr>
        <p:blipFill>
          <a:blip r:embed="rId4">
            <a:alphaModFix/>
          </a:blip>
          <a:stretch>
            <a:fillRect/>
          </a:stretch>
        </p:blipFill>
        <p:spPr>
          <a:xfrm>
            <a:off x="259975" y="4229543"/>
            <a:ext cx="3392374" cy="2544300"/>
          </a:xfrm>
          <a:prstGeom prst="rect">
            <a:avLst/>
          </a:prstGeom>
          <a:noFill/>
          <a:ln>
            <a:noFill/>
          </a:ln>
        </p:spPr>
      </p:pic>
      <p:pic>
        <p:nvPicPr>
          <p:cNvPr id="380" name="Google Shape;380;g64d5481090_1_207"/>
          <p:cNvPicPr preferRelativeResize="0"/>
          <p:nvPr/>
        </p:nvPicPr>
        <p:blipFill>
          <a:blip r:embed="rId5">
            <a:alphaModFix/>
          </a:blip>
          <a:stretch>
            <a:fillRect/>
          </a:stretch>
        </p:blipFill>
        <p:spPr>
          <a:xfrm>
            <a:off x="4038625" y="1754102"/>
            <a:ext cx="4038598" cy="2395102"/>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3849" y="4229541"/>
            <a:ext cx="2404075" cy="25443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7924" y="4229539"/>
            <a:ext cx="2986871" cy="224015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4"/>
        <p:cNvGrpSpPr/>
        <p:nvPr/>
      </p:nvGrpSpPr>
      <p:grpSpPr>
        <a:xfrm>
          <a:off x="0" y="0"/>
          <a:ext cx="0" cy="0"/>
          <a:chOff x="0" y="0"/>
          <a:chExt cx="0" cy="0"/>
        </a:xfrm>
      </p:grpSpPr>
      <p:sp>
        <p:nvSpPr>
          <p:cNvPr id="385" name="Google Shape;385;p24"/>
          <p:cNvSpPr/>
          <p:nvPr/>
        </p:nvSpPr>
        <p:spPr>
          <a:xfrm>
            <a:off x="0" y="278829"/>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Contact Details</a:t>
            </a:r>
            <a:endParaRPr sz="1400" b="1" i="0" u="none" strike="noStrike" cap="none">
              <a:solidFill>
                <a:srgbClr val="000000"/>
              </a:solidFill>
              <a:latin typeface="Century"/>
              <a:ea typeface="Century"/>
              <a:cs typeface="Century"/>
              <a:sym typeface="Century"/>
            </a:endParaRPr>
          </a:p>
        </p:txBody>
      </p:sp>
      <p:sp>
        <p:nvSpPr>
          <p:cNvPr id="386" name="Google Shape;386;p24"/>
          <p:cNvSpPr/>
          <p:nvPr/>
        </p:nvSpPr>
        <p:spPr>
          <a:xfrm>
            <a:off x="536550" y="278825"/>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24"/>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388" name="Google Shape;388;p24"/>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4"/>
          <p:cNvSpPr txBox="1">
            <a:spLocks noGrp="1"/>
          </p:cNvSpPr>
          <p:nvPr>
            <p:ph type="title"/>
          </p:nvPr>
        </p:nvSpPr>
        <p:spPr>
          <a:xfrm flipH="1">
            <a:off x="11229843" y="7816694"/>
            <a:ext cx="774175" cy="22329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390" name="Google Shape;390;p24"/>
          <p:cNvSpPr txBox="1">
            <a:spLocks noGrp="1"/>
          </p:cNvSpPr>
          <p:nvPr>
            <p:ph type="body" idx="1"/>
          </p:nvPr>
        </p:nvSpPr>
        <p:spPr>
          <a:xfrm>
            <a:off x="1904300" y="2720265"/>
            <a:ext cx="5923200" cy="14694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SzPts val="2800"/>
              <a:buNone/>
            </a:pPr>
            <a:r>
              <a:rPr lang="en-US" sz="2000">
                <a:latin typeface="Arial"/>
                <a:ea typeface="Arial"/>
                <a:cs typeface="Arial"/>
                <a:sym typeface="Arial"/>
              </a:rPr>
              <a:t/>
            </a:r>
            <a:br>
              <a:rPr lang="en-US" sz="2000">
                <a:latin typeface="Arial"/>
                <a:ea typeface="Arial"/>
                <a:cs typeface="Arial"/>
                <a:sym typeface="Arial"/>
              </a:rPr>
            </a:br>
            <a:endParaRPr sz="2000">
              <a:latin typeface="Arial"/>
              <a:ea typeface="Arial"/>
              <a:cs typeface="Arial"/>
              <a:sym typeface="Arial"/>
            </a:endParaRPr>
          </a:p>
        </p:txBody>
      </p:sp>
      <p:sp>
        <p:nvSpPr>
          <p:cNvPr id="391" name="Google Shape;391;p24"/>
          <p:cNvSpPr/>
          <p:nvPr/>
        </p:nvSpPr>
        <p:spPr>
          <a:xfrm>
            <a:off x="457200" y="1771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2466143" y="1223753"/>
            <a:ext cx="4572000" cy="530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entury"/>
                <a:ea typeface="Century"/>
                <a:cs typeface="Century"/>
                <a:sym typeface="Century"/>
              </a:rPr>
              <a:t>For collaborations</a:t>
            </a:r>
            <a:endParaRPr sz="2500" b="0"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entury"/>
                <a:ea typeface="Century"/>
                <a:cs typeface="Century"/>
                <a:sym typeface="Century"/>
              </a:rPr>
              <a:t>Contact: </a:t>
            </a:r>
            <a:endParaRPr sz="2500" b="0"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Century"/>
                <a:ea typeface="Century"/>
                <a:cs typeface="Century"/>
                <a:sym typeface="Century"/>
              </a:rPr>
              <a:t>contact@asiacentre.org</a:t>
            </a: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entury"/>
              <a:ea typeface="Century"/>
              <a:cs typeface="Century"/>
              <a:sym typeface="Century"/>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entury"/>
              <a:ea typeface="Century"/>
              <a:cs typeface="Century"/>
              <a:sym typeface="Centur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body" idx="1"/>
          </p:nvPr>
        </p:nvSpPr>
        <p:spPr>
          <a:xfrm>
            <a:off x="457200" y="1488812"/>
            <a:ext cx="8229600" cy="4525963"/>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SzPts val="2000"/>
              <a:buChar char="•"/>
            </a:pPr>
            <a:r>
              <a:rPr lang="en-US" sz="1800">
                <a:latin typeface="Century"/>
                <a:ea typeface="Century"/>
                <a:cs typeface="Century"/>
                <a:sym typeface="Century"/>
              </a:rPr>
              <a:t>Since the introduction of internet in Southeast Asia in 1995, incumbent regimes have used legislation to negate the democratic potential of the internet</a:t>
            </a:r>
            <a:endParaRPr/>
          </a:p>
          <a:p>
            <a:pPr marL="0" lvl="0" indent="0" algn="l" rtl="0">
              <a:lnSpc>
                <a:spcPct val="100000"/>
              </a:lnSpc>
              <a:spcBef>
                <a:spcPts val="0"/>
              </a:spcBef>
              <a:spcAft>
                <a:spcPts val="0"/>
              </a:spcAft>
              <a:buSzPts val="2000"/>
              <a:buNone/>
            </a:pPr>
            <a:endParaRPr sz="1800">
              <a:latin typeface="Century"/>
              <a:ea typeface="Century"/>
              <a:cs typeface="Century"/>
              <a:sym typeface="Century"/>
            </a:endParaRPr>
          </a:p>
          <a:p>
            <a:pPr marL="457200" lvl="0" indent="-406400" algn="l" rtl="0">
              <a:lnSpc>
                <a:spcPct val="100000"/>
              </a:lnSpc>
              <a:spcBef>
                <a:spcPts val="0"/>
              </a:spcBef>
              <a:spcAft>
                <a:spcPts val="0"/>
              </a:spcAft>
              <a:buSzPts val="2000"/>
              <a:buChar char="•"/>
            </a:pPr>
            <a:r>
              <a:rPr lang="en-US" sz="1800">
                <a:latin typeface="Century"/>
                <a:ea typeface="Century"/>
                <a:cs typeface="Century"/>
                <a:sym typeface="Century"/>
              </a:rPr>
              <a:t>Discussions around fake news bills surfaced in Asia after hotly debated voting results in other jurisdictions, notably following the 2016 US elections and the 2016 Brexit vote in the UK</a:t>
            </a:r>
            <a:endParaRPr/>
          </a:p>
          <a:p>
            <a:pPr marL="0" lvl="0" indent="0" algn="l" rtl="0">
              <a:lnSpc>
                <a:spcPct val="100000"/>
              </a:lnSpc>
              <a:spcBef>
                <a:spcPts val="0"/>
              </a:spcBef>
              <a:spcAft>
                <a:spcPts val="0"/>
              </a:spcAft>
              <a:buSzPts val="2000"/>
              <a:buNone/>
            </a:pPr>
            <a:endParaRPr sz="1800">
              <a:latin typeface="Century"/>
              <a:ea typeface="Century"/>
              <a:cs typeface="Century"/>
              <a:sym typeface="Century"/>
            </a:endParaRPr>
          </a:p>
          <a:p>
            <a:pPr marL="457200" lvl="0" indent="-406400" algn="l" rtl="0">
              <a:lnSpc>
                <a:spcPct val="100000"/>
              </a:lnSpc>
              <a:spcBef>
                <a:spcPts val="0"/>
              </a:spcBef>
              <a:spcAft>
                <a:spcPts val="0"/>
              </a:spcAft>
              <a:buSzPts val="2000"/>
              <a:buChar char="•"/>
            </a:pPr>
            <a:r>
              <a:rPr lang="en-US" sz="1800">
                <a:latin typeface="Century"/>
                <a:ea typeface="Century"/>
                <a:cs typeface="Century"/>
                <a:sym typeface="Century"/>
              </a:rPr>
              <a:t>Since 2017, individual SEA governments have taken legal and/or sponsor non-legal measures to combat “fake news”</a:t>
            </a:r>
            <a:endParaRPr/>
          </a:p>
          <a:p>
            <a:pPr marL="0" lvl="0" indent="0" algn="l" rtl="0">
              <a:lnSpc>
                <a:spcPct val="100000"/>
              </a:lnSpc>
              <a:spcBef>
                <a:spcPts val="0"/>
              </a:spcBef>
              <a:spcAft>
                <a:spcPts val="0"/>
              </a:spcAft>
              <a:buSzPts val="2000"/>
              <a:buNone/>
            </a:pPr>
            <a:endParaRPr sz="1800">
              <a:latin typeface="Century"/>
              <a:ea typeface="Century"/>
              <a:cs typeface="Century"/>
              <a:sym typeface="Century"/>
            </a:endParaRPr>
          </a:p>
          <a:p>
            <a:pPr marL="457200" lvl="0" indent="-406400" algn="l" rtl="0">
              <a:lnSpc>
                <a:spcPct val="100000"/>
              </a:lnSpc>
              <a:spcBef>
                <a:spcPts val="0"/>
              </a:spcBef>
              <a:spcAft>
                <a:spcPts val="0"/>
              </a:spcAft>
              <a:buSzPts val="2000"/>
              <a:buChar char="•"/>
            </a:pPr>
            <a:r>
              <a:rPr lang="en-US" sz="1800">
                <a:latin typeface="Century"/>
                <a:ea typeface="Century"/>
                <a:cs typeface="Century"/>
                <a:sym typeface="Century"/>
              </a:rPr>
              <a:t>In May 2018 ASEAN ministers responsible for information agreed in a joint statement to collaborate and exchange best practices to combat fake news and mitigate its effects</a:t>
            </a:r>
            <a:endParaRPr/>
          </a:p>
          <a:p>
            <a:pPr marL="0" lvl="0" indent="0" algn="l" rtl="0">
              <a:lnSpc>
                <a:spcPct val="100000"/>
              </a:lnSpc>
              <a:spcBef>
                <a:spcPts val="0"/>
              </a:spcBef>
              <a:spcAft>
                <a:spcPts val="0"/>
              </a:spcAft>
              <a:buSzPts val="2800"/>
              <a:buNone/>
            </a:pPr>
            <a:r>
              <a:rPr lang="en-US" sz="1800">
                <a:latin typeface="Century"/>
                <a:ea typeface="Century"/>
                <a:cs typeface="Century"/>
                <a:sym typeface="Century"/>
              </a:rPr>
              <a:t/>
            </a:r>
            <a:br>
              <a:rPr lang="en-US" sz="1800">
                <a:latin typeface="Century"/>
                <a:ea typeface="Century"/>
                <a:cs typeface="Century"/>
                <a:sym typeface="Century"/>
              </a:rPr>
            </a:br>
            <a:r>
              <a:rPr lang="en-US" sz="1800">
                <a:latin typeface="Century"/>
                <a:ea typeface="Century"/>
                <a:cs typeface="Century"/>
                <a:sym typeface="Century"/>
              </a:rPr>
              <a:t/>
            </a:r>
            <a:br>
              <a:rPr lang="en-US" sz="1800">
                <a:latin typeface="Century"/>
                <a:ea typeface="Century"/>
                <a:cs typeface="Century"/>
                <a:sym typeface="Century"/>
              </a:rPr>
            </a:br>
            <a:endParaRPr sz="1800">
              <a:latin typeface="Century"/>
              <a:ea typeface="Century"/>
              <a:cs typeface="Century"/>
              <a:sym typeface="Century"/>
            </a:endParaRPr>
          </a:p>
        </p:txBody>
      </p:sp>
      <p:sp>
        <p:nvSpPr>
          <p:cNvPr id="127" name="Google Shape;127;p3"/>
          <p:cNvSpPr/>
          <p:nvPr/>
        </p:nvSpPr>
        <p:spPr>
          <a:xfrm>
            <a:off x="0" y="34995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Challenges of Information Disorder in ASEAN</a:t>
            </a:r>
            <a:endParaRPr sz="3000" b="1" i="0" u="none" strike="noStrike" cap="none">
              <a:solidFill>
                <a:schemeClr val="lt1"/>
              </a:solidFill>
              <a:latin typeface="Century"/>
              <a:ea typeface="Century"/>
              <a:cs typeface="Century"/>
              <a:sym typeface="Century"/>
            </a:endParaRPr>
          </a:p>
        </p:txBody>
      </p:sp>
      <p:pic>
        <p:nvPicPr>
          <p:cNvPr id="128" name="Google Shape;128;p3"/>
          <p:cNvPicPr preferRelativeResize="0"/>
          <p:nvPr/>
        </p:nvPicPr>
        <p:blipFill rotWithShape="1">
          <a:blip r:embed="rId3">
            <a:alphaModFix/>
          </a:blip>
          <a:srcRect/>
          <a:stretch/>
        </p:blipFill>
        <p:spPr>
          <a:xfrm>
            <a:off x="6858103" y="6014775"/>
            <a:ext cx="1975350" cy="6587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sp>
        <p:nvSpPr>
          <p:cNvPr id="133" name="Google Shape;133;p4"/>
          <p:cNvSpPr/>
          <p:nvPr/>
        </p:nvSpPr>
        <p:spPr>
          <a:xfrm>
            <a:off x="-50" y="34995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Global Media and Communication Trends</a:t>
            </a:r>
            <a:endParaRPr sz="3000" b="1" i="0" u="none" strike="noStrike" cap="none">
              <a:solidFill>
                <a:schemeClr val="lt1"/>
              </a:solidFill>
              <a:latin typeface="Century"/>
              <a:ea typeface="Century"/>
              <a:cs typeface="Century"/>
              <a:sym typeface="Century"/>
            </a:endParaRPr>
          </a:p>
        </p:txBody>
      </p:sp>
      <p:sp>
        <p:nvSpPr>
          <p:cNvPr id="134" name="Google Shape;134;p4"/>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4"/>
          <p:cNvPicPr preferRelativeResize="0"/>
          <p:nvPr/>
        </p:nvPicPr>
        <p:blipFill rotWithShape="1">
          <a:blip r:embed="rId3">
            <a:alphaModFix/>
          </a:blip>
          <a:srcRect/>
          <a:stretch/>
        </p:blipFill>
        <p:spPr>
          <a:xfrm>
            <a:off x="6858101" y="5499835"/>
            <a:ext cx="1975352" cy="658776"/>
          </a:xfrm>
          <a:prstGeom prst="rect">
            <a:avLst/>
          </a:prstGeom>
          <a:noFill/>
          <a:ln>
            <a:noFill/>
          </a:ln>
        </p:spPr>
      </p:pic>
      <p:sp>
        <p:nvSpPr>
          <p:cNvPr id="136" name="Google Shape;136;p4"/>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a:off x="310448" y="1190850"/>
            <a:ext cx="5445200" cy="4734629"/>
          </a:xfrm>
          <a:prstGeom prst="rect">
            <a:avLst/>
          </a:prstGeom>
          <a:noFill/>
          <a:ln>
            <a:noFill/>
          </a:ln>
        </p:spPr>
        <p:txBody>
          <a:bodyPr spcFirstLastPara="1" wrap="square" lIns="91425" tIns="45700" rIns="91425" bIns="45700" anchor="t" anchorCtr="0">
            <a:noAutofit/>
          </a:bodyPr>
          <a:lstStyle/>
          <a:p>
            <a:pPr marL="0" marR="0" lvl="3" indent="-171450" algn="l" rtl="0">
              <a:lnSpc>
                <a:spcPct val="100000"/>
              </a:lnSpc>
              <a:spcBef>
                <a:spcPts val="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Population: 7.676, Internet: 4.388, Social Media: 3.484, Mobile Social Media: 3.256 </a:t>
            </a:r>
            <a:r>
              <a:rPr lang="en-US" sz="1800" b="1" i="0" u="none" strike="noStrike" cap="none">
                <a:solidFill>
                  <a:srgbClr val="000000"/>
                </a:solidFill>
                <a:latin typeface="Century"/>
                <a:ea typeface="Century"/>
                <a:cs typeface="Century"/>
                <a:sym typeface="Century"/>
              </a:rPr>
              <a:t>(Billion)</a:t>
            </a:r>
            <a:endParaRPr sz="1800" b="1" i="0" u="none" strike="noStrike" cap="none">
              <a:solidFill>
                <a:srgbClr val="000000"/>
              </a:solidFill>
              <a:latin typeface="Century"/>
              <a:ea typeface="Century"/>
              <a:cs typeface="Century"/>
              <a:sym typeface="Century"/>
            </a:endParaRPr>
          </a:p>
          <a:p>
            <a:pPr marL="0" marR="0" lvl="0" indent="-171450" algn="l" rtl="0">
              <a:lnSpc>
                <a:spcPct val="100000"/>
              </a:lnSpc>
              <a:spcBef>
                <a:spcPts val="100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A transition of media consumption from traditional media towards digital media</a:t>
            </a:r>
            <a:endParaRPr sz="1800" b="0" i="0" u="none" strike="noStrike" cap="none">
              <a:solidFill>
                <a:srgbClr val="000000"/>
              </a:solidFill>
              <a:latin typeface="Century"/>
              <a:ea typeface="Century"/>
              <a:cs typeface="Century"/>
              <a:sym typeface="Century"/>
            </a:endParaRPr>
          </a:p>
          <a:p>
            <a:pPr marL="0" marR="0" lvl="0" indent="-171450" algn="l" rtl="0">
              <a:lnSpc>
                <a:spcPct val="100000"/>
              </a:lnSpc>
              <a:spcBef>
                <a:spcPts val="100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Shift in news consumptions from online to social media platforms</a:t>
            </a:r>
            <a:endParaRPr sz="1800" b="0" i="0" u="none" strike="noStrike" cap="none">
              <a:solidFill>
                <a:srgbClr val="000000"/>
              </a:solidFill>
              <a:latin typeface="Century"/>
              <a:ea typeface="Century"/>
              <a:cs typeface="Century"/>
              <a:sym typeface="Century"/>
            </a:endParaRPr>
          </a:p>
          <a:p>
            <a:pPr marL="0" marR="0" lvl="0" indent="-171450" algn="l" rtl="0">
              <a:lnSpc>
                <a:spcPct val="100000"/>
              </a:lnSpc>
              <a:spcBef>
                <a:spcPts val="100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Facebook, Twitter, YouTube – top platforms</a:t>
            </a:r>
            <a:endParaRPr sz="1800" b="0" i="0" u="none" strike="noStrike" cap="none">
              <a:solidFill>
                <a:srgbClr val="000000"/>
              </a:solidFill>
              <a:latin typeface="Century"/>
              <a:ea typeface="Century"/>
              <a:cs typeface="Century"/>
              <a:sym typeface="Century"/>
            </a:endParaRPr>
          </a:p>
          <a:p>
            <a:pPr marL="0" marR="0" lvl="0" indent="-171450" algn="l" rtl="0">
              <a:lnSpc>
                <a:spcPct val="100000"/>
              </a:lnSpc>
              <a:spcBef>
                <a:spcPts val="100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Content creation immediate, decentralized, diverse not subject to regulations or fixed standards</a:t>
            </a:r>
            <a:endParaRPr sz="1800" b="0" i="0" u="none" strike="noStrike" cap="none">
              <a:solidFill>
                <a:srgbClr val="000000"/>
              </a:solidFill>
              <a:latin typeface="Century"/>
              <a:ea typeface="Century"/>
              <a:cs typeface="Century"/>
              <a:sym typeface="Century"/>
            </a:endParaRPr>
          </a:p>
          <a:p>
            <a:pPr marL="0" marR="0" lvl="0" indent="-171450" algn="l" rtl="0">
              <a:lnSpc>
                <a:spcPct val="100000"/>
              </a:lnSpc>
              <a:spcBef>
                <a:spcPts val="1000"/>
              </a:spcBef>
              <a:spcAft>
                <a:spcPts val="0"/>
              </a:spcAft>
              <a:buClr>
                <a:srgbClr val="000000"/>
              </a:buClr>
              <a:buSzPts val="2700"/>
              <a:buFont typeface="Century"/>
              <a:buChar char="•"/>
            </a:pPr>
            <a:r>
              <a:rPr lang="en-US" sz="1800" b="0" i="0" u="none" strike="noStrike" cap="none">
                <a:solidFill>
                  <a:srgbClr val="000000"/>
                </a:solidFill>
                <a:latin typeface="Century"/>
                <a:ea typeface="Century"/>
                <a:cs typeface="Century"/>
                <a:sym typeface="Century"/>
              </a:rPr>
              <a:t> Technical and social filters result in filter bubbles and echo chambers</a:t>
            </a:r>
            <a:endParaRPr sz="1800" b="0" i="0" u="none" strike="noStrike" cap="none">
              <a:solidFill>
                <a:srgbClr val="000000"/>
              </a:solidFill>
              <a:latin typeface="Century"/>
              <a:ea typeface="Century"/>
              <a:cs typeface="Century"/>
              <a:sym typeface="Century"/>
            </a:endParaRPr>
          </a:p>
        </p:txBody>
      </p:sp>
      <p:pic>
        <p:nvPicPr>
          <p:cNvPr id="138" name="Google Shape;138;p4" descr="https://lh5.googleusercontent.com/ISctbYh_RLgkVvYtDsOZJHFj5AhvbzKpSuT3_IpjJHIn6vucqDbzH4NB67bk4DIYNFx4bTROxLCp9phK4sfDye3O68mxmMdEnBRp0BPD6rCHOqWZH8VSoZGbLM5L9I9xUHIWVhp23nI"/>
          <p:cNvPicPr preferRelativeResize="0"/>
          <p:nvPr/>
        </p:nvPicPr>
        <p:blipFill rotWithShape="1">
          <a:blip r:embed="rId4">
            <a:alphaModFix/>
          </a:blip>
          <a:srcRect/>
          <a:stretch/>
        </p:blipFill>
        <p:spPr>
          <a:xfrm>
            <a:off x="5628413" y="2146425"/>
            <a:ext cx="3017189" cy="2011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sp>
        <p:nvSpPr>
          <p:cNvPr id="143" name="Google Shape;143;p5"/>
          <p:cNvSpPr/>
          <p:nvPr/>
        </p:nvSpPr>
        <p:spPr>
          <a:xfrm>
            <a:off x="-50" y="349950"/>
            <a:ext cx="9144000" cy="582300"/>
          </a:xfrm>
          <a:prstGeom prst="rect">
            <a:avLst/>
          </a:prstGeom>
          <a:solidFill>
            <a:srgbClr val="92D050"/>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entury"/>
                <a:ea typeface="Century"/>
                <a:cs typeface="Century"/>
                <a:sym typeface="Century"/>
              </a:rPr>
              <a:t>Fake News - Definition</a:t>
            </a:r>
            <a:endParaRPr sz="3000" b="1" i="0" u="none" strike="noStrike" cap="none">
              <a:solidFill>
                <a:schemeClr val="lt1"/>
              </a:solidFill>
              <a:latin typeface="Century"/>
              <a:ea typeface="Century"/>
              <a:cs typeface="Century"/>
              <a:sym typeface="Century"/>
            </a:endParaRPr>
          </a:p>
        </p:txBody>
      </p:sp>
      <p:sp>
        <p:nvSpPr>
          <p:cNvPr id="144" name="Google Shape;144;p5"/>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5"/>
          <p:cNvPicPr preferRelativeResize="0"/>
          <p:nvPr/>
        </p:nvPicPr>
        <p:blipFill rotWithShape="1">
          <a:blip r:embed="rId3">
            <a:alphaModFix/>
          </a:blip>
          <a:srcRect/>
          <a:stretch/>
        </p:blipFill>
        <p:spPr>
          <a:xfrm>
            <a:off x="6858101" y="6056900"/>
            <a:ext cx="1975352" cy="658776"/>
          </a:xfrm>
          <a:prstGeom prst="rect">
            <a:avLst/>
          </a:prstGeom>
          <a:noFill/>
          <a:ln>
            <a:noFill/>
          </a:ln>
        </p:spPr>
      </p:pic>
      <p:sp>
        <p:nvSpPr>
          <p:cNvPr id="146" name="Google Shape;146;p5"/>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txBox="1">
            <a:spLocks noGrp="1"/>
          </p:cNvSpPr>
          <p:nvPr>
            <p:ph type="title"/>
          </p:nvPr>
        </p:nvSpPr>
        <p:spPr>
          <a:xfrm flipH="1">
            <a:off x="6099043" y="4323542"/>
            <a:ext cx="2455073" cy="7143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148" name="Google Shape;148;p5"/>
          <p:cNvSpPr txBox="1">
            <a:spLocks noGrp="1"/>
          </p:cNvSpPr>
          <p:nvPr>
            <p:ph type="body" idx="1"/>
          </p:nvPr>
        </p:nvSpPr>
        <p:spPr>
          <a:xfrm>
            <a:off x="4794853" y="4469681"/>
            <a:ext cx="4038600" cy="1469496"/>
          </a:xfrm>
          <a:prstGeom prst="rect">
            <a:avLst/>
          </a:prstGeom>
          <a:noFill/>
          <a:ln>
            <a:noFill/>
          </a:ln>
        </p:spPr>
        <p:txBody>
          <a:bodyPr spcFirstLastPara="1" wrap="square" lIns="91425" tIns="91425" rIns="91425" bIns="91425" anchor="t" anchorCtr="0">
            <a:noAutofit/>
          </a:bodyPr>
          <a:lstStyle/>
          <a:p>
            <a:pPr marL="50800" lvl="0" indent="0" algn="r" rtl="0">
              <a:lnSpc>
                <a:spcPct val="100000"/>
              </a:lnSpc>
              <a:spcBef>
                <a:spcPts val="600"/>
              </a:spcBef>
              <a:spcAft>
                <a:spcPts val="0"/>
              </a:spcAft>
              <a:buSzPts val="2800"/>
              <a:buNone/>
            </a:pPr>
            <a:endParaRPr sz="2000"/>
          </a:p>
          <a:p>
            <a:pPr marL="50800" lvl="0" indent="0" algn="l" rtl="0">
              <a:lnSpc>
                <a:spcPct val="100000"/>
              </a:lnSpc>
              <a:spcBef>
                <a:spcPts val="600"/>
              </a:spcBef>
              <a:spcAft>
                <a:spcPts val="0"/>
              </a:spcAft>
              <a:buSzPts val="2800"/>
              <a:buNone/>
            </a:pPr>
            <a:r>
              <a:rPr lang="en-US"/>
              <a:t/>
            </a:r>
            <a:br>
              <a:rPr lang="en-US"/>
            </a:br>
            <a:endParaRPr/>
          </a:p>
        </p:txBody>
      </p:sp>
      <p:pic>
        <p:nvPicPr>
          <p:cNvPr id="149" name="Google Shape;149;p5" descr="https://lh4.googleusercontent.com/qR076TupHTFWaMgX0aUgzdScswdROIkpXGoYINof37YJWdVr0FWWuFnCTVV3wyRNgbUYFyHc2n6LA3VPJZJ44PklmXYwz9RyYNOFPJM0v6ISnZA7J7FLnRAlh-rdiuNk4PVFDBzvbhQ"/>
          <p:cNvPicPr preferRelativeResize="0"/>
          <p:nvPr/>
        </p:nvPicPr>
        <p:blipFill rotWithShape="1">
          <a:blip r:embed="rId4">
            <a:alphaModFix/>
          </a:blip>
          <a:srcRect/>
          <a:stretch/>
        </p:blipFill>
        <p:spPr>
          <a:xfrm>
            <a:off x="369121" y="2341255"/>
            <a:ext cx="3530942" cy="2469300"/>
          </a:xfrm>
          <a:prstGeom prst="rect">
            <a:avLst/>
          </a:prstGeom>
          <a:noFill/>
          <a:ln>
            <a:noFill/>
          </a:ln>
        </p:spPr>
      </p:pic>
      <p:sp>
        <p:nvSpPr>
          <p:cNvPr id="150" name="Google Shape;150;p5"/>
          <p:cNvSpPr/>
          <p:nvPr/>
        </p:nvSpPr>
        <p:spPr>
          <a:xfrm>
            <a:off x="4179400" y="1421075"/>
            <a:ext cx="4654053" cy="44781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entury"/>
              <a:buChar char="•"/>
            </a:pPr>
            <a:r>
              <a:rPr lang="en-US" sz="2000" b="0" i="0" u="none" strike="noStrike" cap="none">
                <a:solidFill>
                  <a:srgbClr val="000000"/>
                </a:solidFill>
                <a:latin typeface="Century"/>
                <a:ea typeface="Century"/>
                <a:cs typeface="Century"/>
                <a:sym typeface="Century"/>
              </a:rPr>
              <a:t> “Deliberate presentation of false or misleading claims as news, where the claims are misleading </a:t>
            </a:r>
            <a:r>
              <a:rPr lang="en-US" sz="2000" b="0" i="1" u="none" strike="noStrike" cap="none">
                <a:solidFill>
                  <a:srgbClr val="000000"/>
                </a:solidFill>
                <a:latin typeface="Century"/>
                <a:ea typeface="Century"/>
                <a:cs typeface="Century"/>
                <a:sym typeface="Century"/>
              </a:rPr>
              <a:t>by design</a:t>
            </a:r>
            <a:r>
              <a:rPr lang="en-US" sz="2000" b="0" i="0" u="none" strike="noStrike" cap="none">
                <a:solidFill>
                  <a:srgbClr val="000000"/>
                </a:solidFill>
                <a:latin typeface="Century"/>
                <a:ea typeface="Century"/>
                <a:cs typeface="Century"/>
                <a:sym typeface="Century"/>
              </a:rPr>
              <a:t>.” Axel Gelbert (2018)</a:t>
            </a:r>
            <a:endParaRPr sz="1400" b="0" i="0" u="none" strike="noStrike" cap="none">
              <a:solidFill>
                <a:srgbClr val="000000"/>
              </a:solidFill>
              <a:latin typeface="Century"/>
              <a:ea typeface="Century"/>
              <a:cs typeface="Century"/>
              <a:sym typeface="Century"/>
            </a:endParaRPr>
          </a:p>
          <a:p>
            <a:pPr marL="0" marR="0" lvl="0" indent="0" algn="l" rtl="0">
              <a:lnSpc>
                <a:spcPct val="100000"/>
              </a:lnSpc>
              <a:spcBef>
                <a:spcPts val="1000"/>
              </a:spcBef>
              <a:spcAft>
                <a:spcPts val="0"/>
              </a:spcAft>
              <a:buClr>
                <a:srgbClr val="000000"/>
              </a:buClr>
              <a:buSzPts val="2000"/>
              <a:buFont typeface="Century"/>
              <a:buChar char="•"/>
            </a:pPr>
            <a:r>
              <a:rPr lang="en-US" sz="2000" b="0" i="0" u="none" strike="noStrike" cap="none">
                <a:solidFill>
                  <a:srgbClr val="000000"/>
                </a:solidFill>
                <a:latin typeface="Century"/>
                <a:ea typeface="Century"/>
                <a:cs typeface="Century"/>
                <a:sym typeface="Century"/>
              </a:rPr>
              <a:t> It has to be false, intentionally designed to be false.</a:t>
            </a:r>
            <a:endParaRPr sz="1400" b="0" i="0" u="none" strike="noStrike" cap="none">
              <a:solidFill>
                <a:srgbClr val="000000"/>
              </a:solidFill>
              <a:latin typeface="Century"/>
              <a:ea typeface="Century"/>
              <a:cs typeface="Century"/>
              <a:sym typeface="Century"/>
            </a:endParaRPr>
          </a:p>
          <a:p>
            <a:pPr marL="0" marR="0" lvl="0" indent="0" algn="l" rtl="0">
              <a:lnSpc>
                <a:spcPct val="100000"/>
              </a:lnSpc>
              <a:spcBef>
                <a:spcPts val="1000"/>
              </a:spcBef>
              <a:spcAft>
                <a:spcPts val="0"/>
              </a:spcAft>
              <a:buClr>
                <a:srgbClr val="000000"/>
              </a:buClr>
              <a:buSzPts val="2000"/>
              <a:buFont typeface="Century"/>
              <a:buChar char="•"/>
            </a:pPr>
            <a:r>
              <a:rPr lang="en-US" sz="2000" b="0" i="0" u="none" strike="noStrike" cap="none">
                <a:solidFill>
                  <a:srgbClr val="000000"/>
                </a:solidFill>
                <a:latin typeface="Century"/>
                <a:ea typeface="Century"/>
                <a:cs typeface="Century"/>
                <a:sym typeface="Century"/>
              </a:rPr>
              <a:t> It must be disseminated in a volume equivalent to that of news (i.e. attending wide circulation).</a:t>
            </a:r>
            <a:endParaRPr sz="1400" b="0" i="0" u="none" strike="noStrike" cap="none">
              <a:solidFill>
                <a:srgbClr val="000000"/>
              </a:solidFill>
              <a:latin typeface="Century"/>
              <a:ea typeface="Century"/>
              <a:cs typeface="Century"/>
              <a:sym typeface="Century"/>
            </a:endParaRPr>
          </a:p>
          <a:p>
            <a:pPr marL="0" marR="0" lvl="0" indent="0" algn="l" rtl="0">
              <a:lnSpc>
                <a:spcPct val="100000"/>
              </a:lnSpc>
              <a:spcBef>
                <a:spcPts val="1000"/>
              </a:spcBef>
              <a:spcAft>
                <a:spcPts val="0"/>
              </a:spcAft>
              <a:buClr>
                <a:srgbClr val="000000"/>
              </a:buClr>
              <a:buSzPts val="2000"/>
              <a:buFont typeface="Century"/>
              <a:buChar char="•"/>
            </a:pPr>
            <a:r>
              <a:rPr lang="en-US" sz="2000" b="0" i="0" u="none" strike="noStrike" cap="none">
                <a:solidFill>
                  <a:srgbClr val="000000"/>
                </a:solidFill>
                <a:latin typeface="Century"/>
                <a:ea typeface="Century"/>
                <a:cs typeface="Century"/>
                <a:sym typeface="Century"/>
              </a:rPr>
              <a:t> a degree of impact or success in materializing the objective of dissemination and uptake, which serve as a catalyst for further action.</a:t>
            </a:r>
            <a:endParaRPr sz="1400" b="0" i="0" u="none" strike="noStrike" cap="none">
              <a:solidFill>
                <a:srgbClr val="000000"/>
              </a:solidFill>
              <a:latin typeface="Century"/>
              <a:ea typeface="Century"/>
              <a:cs typeface="Century"/>
              <a:sym typeface="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body" idx="1"/>
          </p:nvPr>
        </p:nvSpPr>
        <p:spPr>
          <a:xfrm>
            <a:off x="464850" y="1095800"/>
            <a:ext cx="8214300" cy="496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800"/>
              <a:buNone/>
            </a:pPr>
            <a:r>
              <a:rPr lang="en-US" sz="1800">
                <a:latin typeface="Century"/>
                <a:ea typeface="Century"/>
                <a:cs typeface="Century"/>
                <a:sym typeface="Century"/>
              </a:rPr>
              <a:t>“Deliberate presentation of false or misleading claims as news, where the claims are misleading by design.” </a:t>
            </a:r>
            <a:endParaRPr sz="1800">
              <a:latin typeface="Century"/>
              <a:ea typeface="Century"/>
              <a:cs typeface="Century"/>
              <a:sym typeface="Century"/>
            </a:endParaRPr>
          </a:p>
          <a:p>
            <a:pPr marL="4572000" lvl="0" indent="457200" algn="l" rtl="0">
              <a:lnSpc>
                <a:spcPct val="100000"/>
              </a:lnSpc>
              <a:spcBef>
                <a:spcPts val="600"/>
              </a:spcBef>
              <a:spcAft>
                <a:spcPts val="0"/>
              </a:spcAft>
              <a:buSzPts val="2800"/>
              <a:buNone/>
            </a:pPr>
            <a:r>
              <a:rPr lang="en-US" sz="1800">
                <a:latin typeface="Century"/>
                <a:ea typeface="Century"/>
                <a:cs typeface="Century"/>
                <a:sym typeface="Century"/>
              </a:rPr>
              <a:t>Axel Gelbert (2018)</a:t>
            </a:r>
            <a:endParaRPr sz="1800">
              <a:latin typeface="Century"/>
              <a:ea typeface="Century"/>
              <a:cs typeface="Century"/>
              <a:sym typeface="Century"/>
            </a:endParaRPr>
          </a:p>
          <a:p>
            <a:pPr marL="4572000" lvl="0" indent="457200" algn="l" rtl="0">
              <a:lnSpc>
                <a:spcPct val="100000"/>
              </a:lnSpc>
              <a:spcBef>
                <a:spcPts val="600"/>
              </a:spcBef>
              <a:spcAft>
                <a:spcPts val="0"/>
              </a:spcAft>
              <a:buSzPts val="2800"/>
              <a:buNone/>
            </a:pPr>
            <a:endParaRPr sz="1800">
              <a:latin typeface="Century"/>
              <a:ea typeface="Century"/>
              <a:cs typeface="Century"/>
              <a:sym typeface="Century"/>
            </a:endParaRPr>
          </a:p>
          <a:p>
            <a:pPr marL="0" lvl="0" indent="0" algn="l" rtl="0">
              <a:lnSpc>
                <a:spcPct val="100000"/>
              </a:lnSpc>
              <a:spcBef>
                <a:spcPts val="600"/>
              </a:spcBef>
              <a:spcAft>
                <a:spcPts val="0"/>
              </a:spcAft>
              <a:buSzPts val="2800"/>
              <a:buNone/>
            </a:pPr>
            <a:r>
              <a:rPr lang="en-US" sz="1800">
                <a:latin typeface="Century"/>
                <a:ea typeface="Century"/>
                <a:cs typeface="Century"/>
                <a:sym typeface="Century"/>
              </a:rPr>
              <a:t>Fake news conflates three subsets of information disorder:</a:t>
            </a:r>
            <a:endParaRPr sz="1800">
              <a:latin typeface="Century"/>
              <a:ea typeface="Century"/>
              <a:cs typeface="Century"/>
              <a:sym typeface="Century"/>
            </a:endParaRPr>
          </a:p>
          <a:p>
            <a:pPr marL="285750" lvl="0" indent="-285750" algn="l" rtl="0">
              <a:lnSpc>
                <a:spcPct val="100000"/>
              </a:lnSpc>
              <a:spcBef>
                <a:spcPts val="600"/>
              </a:spcBef>
              <a:spcAft>
                <a:spcPts val="0"/>
              </a:spcAft>
              <a:buSzPts val="2800"/>
              <a:buChar char="•"/>
            </a:pPr>
            <a:r>
              <a:rPr lang="en-US" sz="1800" u="sng">
                <a:latin typeface="Century"/>
                <a:ea typeface="Century"/>
                <a:cs typeface="Century"/>
                <a:sym typeface="Century"/>
              </a:rPr>
              <a:t>Disinformation</a:t>
            </a:r>
            <a:r>
              <a:rPr lang="en-US" sz="1800">
                <a:latin typeface="Century"/>
                <a:ea typeface="Century"/>
                <a:cs typeface="Century"/>
                <a:sym typeface="Century"/>
              </a:rPr>
              <a:t> - Information that is false and deliberately created to harm a person, social group, organization or country</a:t>
            </a:r>
            <a:endParaRPr/>
          </a:p>
          <a:p>
            <a:pPr marL="285750" lvl="0" indent="-285750" algn="l" rtl="0">
              <a:lnSpc>
                <a:spcPct val="100000"/>
              </a:lnSpc>
              <a:spcBef>
                <a:spcPts val="600"/>
              </a:spcBef>
              <a:spcAft>
                <a:spcPts val="0"/>
              </a:spcAft>
              <a:buSzPts val="2800"/>
              <a:buChar char="•"/>
            </a:pPr>
            <a:r>
              <a:rPr lang="en-US" sz="1800" u="sng">
                <a:latin typeface="Century"/>
                <a:ea typeface="Century"/>
                <a:cs typeface="Century"/>
                <a:sym typeface="Century"/>
              </a:rPr>
              <a:t>Misinformation</a:t>
            </a:r>
            <a:r>
              <a:rPr lang="en-US" sz="1800">
                <a:latin typeface="Century"/>
                <a:ea typeface="Century"/>
                <a:cs typeface="Century"/>
                <a:sym typeface="Century"/>
              </a:rPr>
              <a:t> - Information that is false, but not created with the intention of causing harm.</a:t>
            </a:r>
            <a:endParaRPr sz="1800">
              <a:latin typeface="Century"/>
              <a:ea typeface="Century"/>
              <a:cs typeface="Century"/>
              <a:sym typeface="Century"/>
            </a:endParaRPr>
          </a:p>
          <a:p>
            <a:pPr marL="285750" lvl="0" indent="-285750" algn="l" rtl="0">
              <a:lnSpc>
                <a:spcPct val="100000"/>
              </a:lnSpc>
              <a:spcBef>
                <a:spcPts val="600"/>
              </a:spcBef>
              <a:spcAft>
                <a:spcPts val="0"/>
              </a:spcAft>
              <a:buSzPts val="2800"/>
              <a:buChar char="•"/>
            </a:pPr>
            <a:r>
              <a:rPr lang="en-US" sz="1800" u="sng">
                <a:latin typeface="Century"/>
                <a:ea typeface="Century"/>
                <a:cs typeface="Century"/>
                <a:sym typeface="Century"/>
              </a:rPr>
              <a:t>Malinformation</a:t>
            </a:r>
            <a:r>
              <a:rPr lang="en-US" sz="1800">
                <a:latin typeface="Century"/>
                <a:ea typeface="Century"/>
                <a:cs typeface="Century"/>
                <a:sym typeface="Century"/>
              </a:rPr>
              <a:t> - Information that is based on reality, used to inflict harm on a person, organization or country.</a:t>
            </a:r>
            <a:endParaRPr sz="1800">
              <a:latin typeface="Century"/>
              <a:ea typeface="Century"/>
              <a:cs typeface="Century"/>
              <a:sym typeface="Century"/>
            </a:endParaRPr>
          </a:p>
          <a:p>
            <a:pPr marL="0" lvl="0" indent="0" algn="l" rtl="0">
              <a:lnSpc>
                <a:spcPct val="100000"/>
              </a:lnSpc>
              <a:spcBef>
                <a:spcPts val="600"/>
              </a:spcBef>
              <a:spcAft>
                <a:spcPts val="0"/>
              </a:spcAft>
              <a:buSzPts val="2800"/>
              <a:buNone/>
            </a:pPr>
            <a:r>
              <a:rPr lang="en-US" sz="1800">
                <a:latin typeface="Century"/>
                <a:ea typeface="Century"/>
                <a:cs typeface="Century"/>
                <a:sym typeface="Century"/>
              </a:rPr>
              <a:t>  			Council of Europe’s Information Disorder Report</a:t>
            </a:r>
            <a:endParaRPr sz="1800">
              <a:latin typeface="Century"/>
              <a:ea typeface="Century"/>
              <a:cs typeface="Century"/>
              <a:sym typeface="Century"/>
            </a:endParaRPr>
          </a:p>
          <a:p>
            <a:pPr marL="0" lvl="0" indent="0" algn="l" rtl="0">
              <a:lnSpc>
                <a:spcPct val="100000"/>
              </a:lnSpc>
              <a:spcBef>
                <a:spcPts val="600"/>
              </a:spcBef>
              <a:spcAft>
                <a:spcPts val="0"/>
              </a:spcAft>
              <a:buSzPts val="2800"/>
              <a:buNone/>
            </a:pPr>
            <a:endParaRPr sz="2000">
              <a:latin typeface="Century"/>
              <a:ea typeface="Century"/>
              <a:cs typeface="Century"/>
              <a:sym typeface="Century"/>
            </a:endParaRPr>
          </a:p>
          <a:p>
            <a:pPr marL="4572000" lvl="0" indent="457200" algn="l" rtl="0">
              <a:lnSpc>
                <a:spcPct val="100000"/>
              </a:lnSpc>
              <a:spcBef>
                <a:spcPts val="600"/>
              </a:spcBef>
              <a:spcAft>
                <a:spcPts val="0"/>
              </a:spcAft>
              <a:buSzPts val="2800"/>
              <a:buNone/>
            </a:pPr>
            <a:endParaRPr sz="2000">
              <a:latin typeface="Century"/>
              <a:ea typeface="Century"/>
              <a:cs typeface="Century"/>
              <a:sym typeface="Century"/>
            </a:endParaRPr>
          </a:p>
          <a:p>
            <a:pPr marL="0" lvl="0" indent="0" algn="l" rtl="0">
              <a:lnSpc>
                <a:spcPct val="100000"/>
              </a:lnSpc>
              <a:spcBef>
                <a:spcPts val="600"/>
              </a:spcBef>
              <a:spcAft>
                <a:spcPts val="0"/>
              </a:spcAft>
              <a:buSzPts val="2800"/>
              <a:buNone/>
            </a:pPr>
            <a:endParaRPr sz="2000">
              <a:latin typeface="Century"/>
              <a:ea typeface="Century"/>
              <a:cs typeface="Century"/>
              <a:sym typeface="Century"/>
            </a:endParaRPr>
          </a:p>
        </p:txBody>
      </p:sp>
      <p:sp>
        <p:nvSpPr>
          <p:cNvPr id="156" name="Google Shape;156;p6"/>
          <p:cNvSpPr txBox="1">
            <a:spLocks noGrp="1"/>
          </p:cNvSpPr>
          <p:nvPr>
            <p:ph type="title"/>
          </p:nvPr>
        </p:nvSpPr>
        <p:spPr>
          <a:xfrm>
            <a:off x="0" y="274650"/>
            <a:ext cx="9144000" cy="599100"/>
          </a:xfrm>
          <a:prstGeom prst="rect">
            <a:avLst/>
          </a:prstGeom>
          <a:solidFill>
            <a:srgbClr val="92D050"/>
          </a:solidFill>
          <a:ln>
            <a:noFill/>
          </a:ln>
        </p:spPr>
        <p:txBody>
          <a:bodyPr spcFirstLastPara="1" wrap="square" lIns="91425" tIns="91425" rIns="91425" bIns="91425" anchor="ctr" anchorCtr="0">
            <a:noAutofit/>
          </a:bodyPr>
          <a:lstStyle/>
          <a:p>
            <a:pPr marL="0" lvl="0" indent="0" algn="ctr" rtl="0">
              <a:lnSpc>
                <a:spcPct val="107916"/>
              </a:lnSpc>
              <a:spcBef>
                <a:spcPts val="0"/>
              </a:spcBef>
              <a:spcAft>
                <a:spcPts val="600"/>
              </a:spcAft>
              <a:buClr>
                <a:schemeClr val="dk1"/>
              </a:buClr>
              <a:buSzPts val="1100"/>
              <a:buFont typeface="Arial"/>
              <a:buNone/>
            </a:pPr>
            <a:r>
              <a:rPr lang="en-US" sz="2800" b="1">
                <a:solidFill>
                  <a:schemeClr val="lt1"/>
                </a:solidFill>
                <a:latin typeface="Century"/>
                <a:ea typeface="Century"/>
                <a:cs typeface="Century"/>
                <a:sym typeface="Century"/>
              </a:rPr>
              <a:t>Fake News - Definition</a:t>
            </a:r>
            <a:endParaRPr sz="2800" b="1">
              <a:solidFill>
                <a:schemeClr val="lt1"/>
              </a:solidFill>
            </a:endParaRPr>
          </a:p>
        </p:txBody>
      </p:sp>
      <p:pic>
        <p:nvPicPr>
          <p:cNvPr id="157" name="Google Shape;157;p6"/>
          <p:cNvPicPr preferRelativeResize="0"/>
          <p:nvPr/>
        </p:nvPicPr>
        <p:blipFill rotWithShape="1">
          <a:blip r:embed="rId3">
            <a:alphaModFix/>
          </a:blip>
          <a:srcRect/>
          <a:stretch/>
        </p:blipFill>
        <p:spPr>
          <a:xfrm>
            <a:off x="6858101" y="6056900"/>
            <a:ext cx="1975350" cy="6587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7"/>
          <p:cNvSpPr/>
          <p:nvPr/>
        </p:nvSpPr>
        <p:spPr>
          <a:xfrm>
            <a:off x="725325" y="1190850"/>
            <a:ext cx="6501600" cy="2469300"/>
          </a:xfrm>
          <a:prstGeom prst="rect">
            <a:avLst/>
          </a:prstGeom>
          <a:noFill/>
          <a:ln>
            <a:noFill/>
          </a:ln>
        </p:spPr>
        <p:txBody>
          <a:bodyPr spcFirstLastPara="1" wrap="square" lIns="45700" tIns="45700" rIns="45700" bIns="45700" anchor="t" anchorCtr="0">
            <a:noAutofit/>
          </a:bodyPr>
          <a:lstStyle/>
          <a:p>
            <a:pPr marL="1143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7"/>
          <p:cNvPicPr preferRelativeResize="0"/>
          <p:nvPr/>
        </p:nvPicPr>
        <p:blipFill rotWithShape="1">
          <a:blip r:embed="rId3">
            <a:alphaModFix/>
          </a:blip>
          <a:srcRect/>
          <a:stretch/>
        </p:blipFill>
        <p:spPr>
          <a:xfrm>
            <a:off x="6858101" y="5427876"/>
            <a:ext cx="1975352" cy="658776"/>
          </a:xfrm>
          <a:prstGeom prst="rect">
            <a:avLst/>
          </a:prstGeom>
          <a:noFill/>
          <a:ln>
            <a:noFill/>
          </a:ln>
        </p:spPr>
      </p:pic>
      <p:sp>
        <p:nvSpPr>
          <p:cNvPr id="164" name="Google Shape;164;p7"/>
          <p:cNvSpPr txBox="1"/>
          <p:nvPr/>
        </p:nvSpPr>
        <p:spPr>
          <a:xfrm>
            <a:off x="3251200" y="4656667"/>
            <a:ext cx="4571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txBox="1">
            <a:spLocks noGrp="1"/>
          </p:cNvSpPr>
          <p:nvPr>
            <p:ph type="title"/>
          </p:nvPr>
        </p:nvSpPr>
        <p:spPr>
          <a:xfrm flipH="1">
            <a:off x="6099043" y="4323542"/>
            <a:ext cx="2455073" cy="7143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2000"/>
              <a:t/>
            </a:r>
            <a:br>
              <a:rPr lang="en-US" sz="2000"/>
            </a:br>
            <a:endParaRPr sz="2000"/>
          </a:p>
        </p:txBody>
      </p:sp>
      <p:sp>
        <p:nvSpPr>
          <p:cNvPr id="166" name="Google Shape;166;p7"/>
          <p:cNvSpPr txBox="1">
            <a:spLocks noGrp="1"/>
          </p:cNvSpPr>
          <p:nvPr>
            <p:ph type="body" idx="1"/>
          </p:nvPr>
        </p:nvSpPr>
        <p:spPr>
          <a:xfrm>
            <a:off x="4794853" y="4469681"/>
            <a:ext cx="4038600" cy="1469496"/>
          </a:xfrm>
          <a:prstGeom prst="rect">
            <a:avLst/>
          </a:prstGeom>
          <a:noFill/>
          <a:ln>
            <a:noFill/>
          </a:ln>
        </p:spPr>
        <p:txBody>
          <a:bodyPr spcFirstLastPara="1" wrap="square" lIns="91425" tIns="91425" rIns="91425" bIns="91425" anchor="t" anchorCtr="0">
            <a:noAutofit/>
          </a:bodyPr>
          <a:lstStyle/>
          <a:p>
            <a:pPr marL="50800" lvl="0" indent="0" algn="r" rtl="0">
              <a:lnSpc>
                <a:spcPct val="100000"/>
              </a:lnSpc>
              <a:spcBef>
                <a:spcPts val="600"/>
              </a:spcBef>
              <a:spcAft>
                <a:spcPts val="0"/>
              </a:spcAft>
              <a:buSzPts val="2800"/>
              <a:buNone/>
            </a:pPr>
            <a:endParaRPr sz="2000"/>
          </a:p>
          <a:p>
            <a:pPr marL="50800" lvl="0" indent="0" algn="l" rtl="0">
              <a:lnSpc>
                <a:spcPct val="100000"/>
              </a:lnSpc>
              <a:spcBef>
                <a:spcPts val="600"/>
              </a:spcBef>
              <a:spcAft>
                <a:spcPts val="0"/>
              </a:spcAft>
              <a:buSzPts val="2800"/>
              <a:buNone/>
            </a:pPr>
            <a:r>
              <a:rPr lang="en-US"/>
              <a:t/>
            </a:r>
            <a:br>
              <a:rPr lang="en-US"/>
            </a:br>
            <a:endParaRPr/>
          </a:p>
        </p:txBody>
      </p:sp>
      <p:sp>
        <p:nvSpPr>
          <p:cNvPr id="167" name="Google Shape;167;p7"/>
          <p:cNvSpPr/>
          <p:nvPr/>
        </p:nvSpPr>
        <p:spPr>
          <a:xfrm>
            <a:off x="582516" y="2311423"/>
            <a:ext cx="7971600" cy="129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endParaRPr sz="5000" b="0" i="0" u="none" strike="noStrike" cap="none">
              <a:solidFill>
                <a:srgbClr val="000000"/>
              </a:solidFill>
              <a:latin typeface="Century"/>
              <a:ea typeface="Century"/>
              <a:cs typeface="Century"/>
              <a:sym typeface="Century"/>
            </a:endParaRPr>
          </a:p>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0000"/>
                </a:solidFill>
                <a:latin typeface="Century"/>
                <a:ea typeface="Century"/>
                <a:cs typeface="Century"/>
                <a:sym typeface="Century"/>
              </a:rPr>
              <a:t>Fake according to whom?</a:t>
            </a:r>
            <a:endParaRPr sz="5000" b="0" i="0" u="none" strike="noStrike" cap="none">
              <a:solidFill>
                <a:srgbClr val="000000"/>
              </a:solidFill>
              <a:latin typeface="Century"/>
              <a:ea typeface="Century"/>
              <a:cs typeface="Century"/>
              <a:sym typeface="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a:ea typeface="Century"/>
                <a:cs typeface="Century"/>
                <a:sym typeface="Century"/>
              </a:rPr>
              <a:t/>
            </a:r>
            <a:br>
              <a:rPr lang="en-US" sz="1400" b="0" i="0" u="none" strike="noStrike" cap="none">
                <a:solidFill>
                  <a:srgbClr val="000000"/>
                </a:solidFill>
                <a:latin typeface="Century"/>
                <a:ea typeface="Century"/>
                <a:cs typeface="Century"/>
                <a:sym typeface="Century"/>
              </a:rPr>
            </a:br>
            <a:endParaRPr sz="1400" b="0" i="0" u="none" strike="noStrike" cap="none">
              <a:solidFill>
                <a:srgbClr val="000000"/>
              </a:solidFill>
              <a:latin typeface="Century"/>
              <a:ea typeface="Century"/>
              <a:cs typeface="Century"/>
              <a:sym typeface="Century"/>
            </a:endParaRPr>
          </a:p>
        </p:txBody>
      </p:sp>
      <p:sp>
        <p:nvSpPr>
          <p:cNvPr id="168" name="Google Shape;168;p7"/>
          <p:cNvSpPr/>
          <p:nvPr/>
        </p:nvSpPr>
        <p:spPr>
          <a:xfrm>
            <a:off x="447040" y="405554"/>
            <a:ext cx="8386413" cy="590309"/>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Century"/>
                <a:ea typeface="Century"/>
                <a:cs typeface="Century"/>
                <a:sym typeface="Century"/>
              </a:rPr>
              <a:t>What is the Debate around Fake News?</a:t>
            </a:r>
            <a:endParaRPr sz="2400" b="0" i="0" u="none" strike="noStrike" cap="none">
              <a:solidFill>
                <a:schemeClr val="lt1"/>
              </a:solidFill>
              <a:latin typeface="Century"/>
              <a:ea typeface="Century"/>
              <a:cs typeface="Century"/>
              <a:sym typeface="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p:nvPr/>
        </p:nvSpPr>
        <p:spPr>
          <a:xfrm>
            <a:off x="481796" y="272070"/>
            <a:ext cx="8095048" cy="391297"/>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Century"/>
                <a:ea typeface="Century"/>
                <a:cs typeface="Century"/>
                <a:sym typeface="Century"/>
              </a:rPr>
              <a:t>Internet and Social Media Penetration in Southeast Asia in 2019</a:t>
            </a:r>
            <a:endParaRPr sz="1100" b="1" i="0" u="none" strike="noStrike" cap="none">
              <a:solidFill>
                <a:srgbClr val="000000"/>
              </a:solidFill>
              <a:latin typeface="Century"/>
              <a:ea typeface="Century"/>
              <a:cs typeface="Century"/>
              <a:sym typeface="Century"/>
            </a:endParaRPr>
          </a:p>
        </p:txBody>
      </p:sp>
      <p:sp>
        <p:nvSpPr>
          <p:cNvPr id="174" name="Google Shape;174;p10"/>
          <p:cNvSpPr/>
          <p:nvPr/>
        </p:nvSpPr>
        <p:spPr>
          <a:xfrm>
            <a:off x="1686994" y="1750388"/>
            <a:ext cx="4876200" cy="1851975"/>
          </a:xfrm>
          <a:prstGeom prst="rect">
            <a:avLst/>
          </a:prstGeom>
          <a:noFill/>
          <a:ln>
            <a:noFill/>
          </a:ln>
        </p:spPr>
        <p:txBody>
          <a:bodyPr spcFirstLastPara="1" wrap="square" lIns="34275" tIns="34275" rIns="34275" bIns="34275" anchor="t" anchorCtr="0">
            <a:noAutofit/>
          </a:bodyPr>
          <a:lstStyle/>
          <a:p>
            <a:pPr marL="85725"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5" name="Google Shape;175;p10"/>
          <p:cNvSpPr txBox="1"/>
          <p:nvPr/>
        </p:nvSpPr>
        <p:spPr>
          <a:xfrm>
            <a:off x="3581401" y="4349751"/>
            <a:ext cx="34289" cy="23083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6" name="Google Shape;176;p10"/>
          <p:cNvSpPr txBox="1">
            <a:spLocks noGrp="1"/>
          </p:cNvSpPr>
          <p:nvPr>
            <p:ph type="title"/>
          </p:nvPr>
        </p:nvSpPr>
        <p:spPr>
          <a:xfrm flipH="1">
            <a:off x="5717283" y="4099907"/>
            <a:ext cx="1841305" cy="535770"/>
          </a:xfrm>
          <a:prstGeom prst="rect">
            <a:avLst/>
          </a:prstGeom>
          <a:noFill/>
          <a:ln>
            <a:noFill/>
          </a:ln>
        </p:spPr>
        <p:txBody>
          <a:bodyPr spcFirstLastPara="1" wrap="square" lIns="68550" tIns="68550" rIns="68550" bIns="68550" anchor="ctr" anchorCtr="0">
            <a:noAutofit/>
          </a:bodyPr>
          <a:lstStyle/>
          <a:p>
            <a:pPr marL="0" lvl="0" indent="0" algn="l" rtl="0">
              <a:lnSpc>
                <a:spcPct val="100000"/>
              </a:lnSpc>
              <a:spcBef>
                <a:spcPts val="0"/>
              </a:spcBef>
              <a:spcAft>
                <a:spcPts val="0"/>
              </a:spcAft>
              <a:buSzPts val="1400"/>
              <a:buNone/>
            </a:pPr>
            <a:r>
              <a:rPr lang="en-US" sz="1500"/>
              <a:t/>
            </a:r>
            <a:br>
              <a:rPr lang="en-US" sz="1500"/>
            </a:br>
            <a:endParaRPr sz="1500"/>
          </a:p>
        </p:txBody>
      </p:sp>
      <p:sp>
        <p:nvSpPr>
          <p:cNvPr id="177" name="Google Shape;177;p10"/>
          <p:cNvSpPr txBox="1">
            <a:spLocks noGrp="1"/>
          </p:cNvSpPr>
          <p:nvPr>
            <p:ph type="body" idx="1"/>
          </p:nvPr>
        </p:nvSpPr>
        <p:spPr>
          <a:xfrm>
            <a:off x="4739140" y="4209511"/>
            <a:ext cx="3028950" cy="1102122"/>
          </a:xfrm>
          <a:prstGeom prst="rect">
            <a:avLst/>
          </a:prstGeom>
          <a:noFill/>
          <a:ln>
            <a:noFill/>
          </a:ln>
        </p:spPr>
        <p:txBody>
          <a:bodyPr spcFirstLastPara="1" wrap="square" lIns="68550" tIns="68550" rIns="68550" bIns="68550" anchor="t" anchorCtr="0">
            <a:noAutofit/>
          </a:bodyPr>
          <a:lstStyle/>
          <a:p>
            <a:pPr marL="38100" lvl="0" indent="0" algn="r" rtl="0">
              <a:lnSpc>
                <a:spcPct val="100000"/>
              </a:lnSpc>
              <a:spcBef>
                <a:spcPts val="600"/>
              </a:spcBef>
              <a:spcAft>
                <a:spcPts val="0"/>
              </a:spcAft>
              <a:buSzPts val="2800"/>
              <a:buNone/>
            </a:pPr>
            <a:endParaRPr sz="1500"/>
          </a:p>
          <a:p>
            <a:pPr marL="38100" lvl="0" indent="0" algn="l" rtl="0">
              <a:lnSpc>
                <a:spcPct val="100000"/>
              </a:lnSpc>
              <a:spcBef>
                <a:spcPts val="600"/>
              </a:spcBef>
              <a:spcAft>
                <a:spcPts val="0"/>
              </a:spcAft>
              <a:buSzPts val="2800"/>
              <a:buNone/>
            </a:pPr>
            <a:r>
              <a:rPr lang="en-US"/>
              <a:t/>
            </a:r>
            <a:br>
              <a:rPr lang="en-US"/>
            </a:br>
            <a:endParaRPr/>
          </a:p>
        </p:txBody>
      </p:sp>
      <p:graphicFrame>
        <p:nvGraphicFramePr>
          <p:cNvPr id="178" name="Google Shape;178;p10"/>
          <p:cNvGraphicFramePr/>
          <p:nvPr/>
        </p:nvGraphicFramePr>
        <p:xfrm>
          <a:off x="248855" y="816015"/>
          <a:ext cx="8681000" cy="5353265"/>
        </p:xfrm>
        <a:graphic>
          <a:graphicData uri="http://schemas.openxmlformats.org/drawingml/2006/table">
            <a:tbl>
              <a:tblPr>
                <a:noFill/>
                <a:tableStyleId>{796EB2A7-612B-4DE6-948C-2711D27DEA37}</a:tableStyleId>
              </a:tblPr>
              <a:tblGrid>
                <a:gridCol w="891175"/>
                <a:gridCol w="810475"/>
                <a:gridCol w="1052575"/>
                <a:gridCol w="1052575"/>
                <a:gridCol w="890600"/>
                <a:gridCol w="809900"/>
                <a:gridCol w="821325"/>
                <a:gridCol w="730325"/>
                <a:gridCol w="721200"/>
                <a:gridCol w="900850"/>
              </a:tblGrid>
              <a:tr h="461225">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Countries</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Population</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Internet penetration</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Social media penetration</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WhatsApp </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Facebook</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Youtube</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IG</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FB messenger</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Other</a:t>
                      </a:r>
                      <a:endParaRPr sz="1000" b="1" u="none" strike="noStrike" cap="none">
                        <a:solidFill>
                          <a:schemeClr val="dk1"/>
                        </a:solidFill>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 </a:t>
                      </a:r>
                      <a:endParaRPr sz="1000" b="1" u="none" strike="noStrike" cap="none">
                        <a:solidFill>
                          <a:schemeClr val="dk1"/>
                        </a:solidFill>
                        <a:latin typeface="Century"/>
                        <a:ea typeface="Century"/>
                        <a:cs typeface="Century"/>
                        <a:sym typeface="Century"/>
                      </a:endParaRPr>
                    </a:p>
                  </a:txBody>
                  <a:tcPr marL="41975" marR="41975" marT="0" marB="0">
                    <a:solidFill>
                      <a:srgbClr val="92D050"/>
                    </a:solidFill>
                  </a:tcPr>
                </a:tc>
              </a:tr>
              <a:tr h="2650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Brunei</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436,700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94% (410,800)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94% (410,000)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398,476</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350,000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220,000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84,900</a:t>
                      </a:r>
                      <a:endParaRPr sz="1000" u="none" strike="noStrike" cap="none">
                        <a:latin typeface="Century"/>
                        <a:ea typeface="Century"/>
                        <a:cs typeface="Century"/>
                        <a:sym typeface="Century"/>
                      </a:endParaRPr>
                    </a:p>
                  </a:txBody>
                  <a:tcPr marL="41975" marR="41975" marT="0" marB="0"/>
                </a:tc>
              </a:tr>
              <a:tr h="28655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Cambodia</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16,360,000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76% (12,500,000)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51% (8,400,000)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8,300,000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690,000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200,000</a:t>
                      </a:r>
                      <a:endParaRPr sz="1000" u="none" strike="noStrike" cap="none">
                        <a:latin typeface="Century"/>
                        <a:ea typeface="Century"/>
                        <a:cs typeface="Century"/>
                        <a:sym typeface="Century"/>
                      </a:endParaRPr>
                    </a:p>
                  </a:txBody>
                  <a:tcPr marL="41975" marR="41975" marT="0" marB="0"/>
                </a:tc>
              </a:tr>
              <a:tr h="4892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Indonesia </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268,200,000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56% (150,000,000)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56% (150,000,000)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124,500,000</a:t>
                      </a:r>
                      <a:endParaRPr sz="1000" u="none" strike="noStrike" cap="none">
                        <a:latin typeface="Century"/>
                        <a:ea typeface="Century"/>
                        <a:cs typeface="Century"/>
                        <a:sym typeface="Century"/>
                      </a:endParaRPr>
                    </a:p>
                    <a:p>
                      <a:pPr marL="0" marR="0" lvl="0" indent="0" algn="l" rtl="0">
                        <a:lnSpc>
                          <a:spcPct val="107000"/>
                        </a:lnSpc>
                        <a:spcBef>
                          <a:spcPts val="0"/>
                        </a:spcBef>
                        <a:spcAft>
                          <a:spcPts val="0"/>
                        </a:spcAft>
                        <a:buClr>
                          <a:srgbClr val="000000"/>
                        </a:buClr>
                        <a:buSzPts val="1000"/>
                        <a:buFont typeface="Arial"/>
                        <a:buNone/>
                      </a:pPr>
                      <a:r>
                        <a:rPr lang="en-US" sz="1000" u="none" strike="noStrike" cap="none">
                          <a:highlight>
                            <a:srgbClr val="FFFF00"/>
                          </a:highlight>
                          <a:latin typeface="Century"/>
                          <a:ea typeface="Century"/>
                          <a:cs typeface="Century"/>
                          <a:sym typeface="Century"/>
                        </a:rPr>
                        <a:t> </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121,500,000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 </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132,000,000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 </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120,000,000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 </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70,500,000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 </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LINE: 88,500,000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78,000,000</a:t>
                      </a:r>
                      <a:endParaRPr sz="1000" u="none" strike="noStrike" cap="none">
                        <a:latin typeface="Century"/>
                        <a:ea typeface="Century"/>
                        <a:cs typeface="Century"/>
                        <a:sym typeface="Century"/>
                      </a:endParaRPr>
                    </a:p>
                  </a:txBody>
                  <a:tcPr marL="41975" marR="41975" marT="0" marB="0"/>
                </a:tc>
              </a:tr>
              <a:tr h="2446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Laos PDR</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7,010,000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39% (2,700,000)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39% (2,700,000)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2,700,000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119,900</a:t>
                      </a:r>
                      <a:endParaRPr sz="1000" u="none" strike="noStrike" cap="none">
                        <a:latin typeface="Century"/>
                        <a:ea typeface="Century"/>
                        <a:cs typeface="Century"/>
                        <a:sym typeface="Century"/>
                      </a:endParaRPr>
                    </a:p>
                  </a:txBody>
                  <a:tcPr marL="41975" marR="41975" marT="0" marB="0"/>
                </a:tc>
              </a:tr>
              <a:tr h="4892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Malaysia</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32,250,000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80% (25,840,000)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78% (25,000,000)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23,514,400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23,514,400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24,031,200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18,088,000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16,537,600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WeChat: 12,144,800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11,369,600</a:t>
                      </a:r>
                      <a:endParaRPr sz="1000" u="none" strike="noStrike" cap="none">
                        <a:latin typeface="Century"/>
                        <a:ea typeface="Century"/>
                        <a:cs typeface="Century"/>
                        <a:sym typeface="Century"/>
                      </a:endParaRPr>
                    </a:p>
                  </a:txBody>
                  <a:tcPr marL="41975" marR="41975" marT="0" marB="0"/>
                </a:tc>
              </a:tr>
              <a:tr h="257525">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Myanmar</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54,100,000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39% (21,000,000)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39% (21,000,000)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21,000,000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810,000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N/A</a:t>
                      </a:r>
                      <a:endParaRPr sz="1000" u="none" strike="noStrike" cap="none">
                        <a:latin typeface="Century"/>
                        <a:ea typeface="Century"/>
                        <a:cs typeface="Century"/>
                        <a:sym typeface="Century"/>
                      </a:endParaRPr>
                    </a:p>
                  </a:txBody>
                  <a:tcPr marL="41975" marR="41975" marT="0" marB="0"/>
                </a:tc>
              </a:tr>
              <a:tr h="2563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Philippines</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107,300,000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71% (76,000,000)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71% (76,000,000)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20,520,000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73,720,000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72,960,000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48,640,000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67,640,000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41,040,000</a:t>
                      </a:r>
                      <a:endParaRPr sz="1000" u="none" strike="noStrike" cap="none">
                        <a:latin typeface="Century"/>
                        <a:ea typeface="Century"/>
                        <a:cs typeface="Century"/>
                        <a:sym typeface="Century"/>
                      </a:endParaRPr>
                    </a:p>
                  </a:txBody>
                  <a:tcPr marL="41975" marR="41975" marT="0" marB="0"/>
                </a:tc>
              </a:tr>
              <a:tr h="4892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Singapore</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5,830,000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84% (4,920,000)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79% (4,600,000),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-4.2%</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4,231,200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4,034,400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4,280,400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2,902,800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2,558,400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1,672,800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WeChat:</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1,623,600</a:t>
                      </a:r>
                      <a:endParaRPr sz="1000" u="none" strike="noStrike" cap="none">
                        <a:latin typeface="Century"/>
                        <a:ea typeface="Century"/>
                        <a:cs typeface="Century"/>
                        <a:sym typeface="Century"/>
                      </a:endParaRPr>
                    </a:p>
                  </a:txBody>
                  <a:tcPr marL="41975" marR="41975" marT="0" marB="0"/>
                </a:tc>
              </a:tr>
              <a:tr h="4892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Thailand</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69,240,000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82% (57,000,000)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74% (51,000,000)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14,250,000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53,010,000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51,870,000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37,050,000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41,040,000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LINE: 47,880,000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29,640,000</a:t>
                      </a:r>
                      <a:endParaRPr sz="1000" u="none" strike="noStrike" cap="none">
                        <a:latin typeface="Century"/>
                        <a:ea typeface="Century"/>
                        <a:cs typeface="Century"/>
                        <a:sym typeface="Century"/>
                      </a:endParaRPr>
                    </a:p>
                  </a:txBody>
                  <a:tcPr marL="41975" marR="41975" marT="0" marB="0"/>
                </a:tc>
              </a:tr>
              <a:tr h="489200">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chemeClr val="dk1"/>
                          </a:solidFill>
                          <a:latin typeface="Century"/>
                          <a:ea typeface="Century"/>
                          <a:cs typeface="Century"/>
                          <a:sym typeface="Century"/>
                        </a:rPr>
                        <a:t>Vietnam</a:t>
                      </a:r>
                      <a:endParaRPr sz="1000" b="1" u="none" strike="noStrike" cap="none">
                        <a:solidFill>
                          <a:schemeClr val="dk1"/>
                        </a:solidFill>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96,960,000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66% (64,000,000)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64% (62,000,000)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19,392,000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92,112,000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93,081,600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49,449,600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76,598,400</a:t>
                      </a:r>
                      <a:endParaRPr sz="1000" u="none" strike="noStrike" cap="none">
                        <a:latin typeface="Century"/>
                        <a:ea typeface="Century"/>
                        <a:cs typeface="Century"/>
                        <a:sym typeface="Century"/>
                      </a:endParaRPr>
                    </a:p>
                  </a:txBody>
                  <a:tcPr marL="41975" marR="4197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Twitter: </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35,875,200</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Zalo:</a:t>
                      </a:r>
                      <a:endParaRPr sz="1000"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00"/>
                        <a:buFont typeface="Arial"/>
                        <a:buNone/>
                      </a:pPr>
                      <a:r>
                        <a:rPr lang="en-US" sz="1000" u="none" strike="noStrike" cap="none">
                          <a:latin typeface="Century"/>
                          <a:ea typeface="Century"/>
                          <a:cs typeface="Century"/>
                          <a:sym typeface="Century"/>
                        </a:rPr>
                        <a:t>71,750,400</a:t>
                      </a:r>
                      <a:endParaRPr sz="1000" u="none" strike="noStrike" cap="none">
                        <a:latin typeface="Century"/>
                        <a:ea typeface="Century"/>
                        <a:cs typeface="Century"/>
                        <a:sym typeface="Century"/>
                      </a:endParaRPr>
                    </a:p>
                  </a:txBody>
                  <a:tcPr marL="41975" marR="41975" marT="0" marB="0"/>
                </a:tc>
              </a:tr>
            </a:tbl>
          </a:graphicData>
        </a:graphic>
      </p:graphicFrame>
      <p:sp>
        <p:nvSpPr>
          <p:cNvPr id="179" name="Google Shape;179;p10"/>
          <p:cNvSpPr/>
          <p:nvPr/>
        </p:nvSpPr>
        <p:spPr>
          <a:xfrm>
            <a:off x="1485900" y="2185988"/>
            <a:ext cx="6858000" cy="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
            </a:r>
            <a:br>
              <a:rPr lang="en-US" sz="1050" b="0" i="0" u="none" strike="noStrike" cap="none">
                <a:solidFill>
                  <a:schemeClr val="dk1"/>
                </a:solidFill>
                <a:latin typeface="Arial"/>
                <a:ea typeface="Arial"/>
                <a:cs typeface="Arial"/>
                <a:sym typeface="Arial"/>
              </a:rPr>
            </a:br>
            <a:endParaRPr sz="1050" b="0" i="0" u="none" strike="noStrike" cap="none">
              <a:solidFill>
                <a:schemeClr val="dk1"/>
              </a:solidFill>
              <a:latin typeface="Arial"/>
              <a:ea typeface="Arial"/>
              <a:cs typeface="Arial"/>
              <a:sym typeface="Arial"/>
            </a:endParaRPr>
          </a:p>
        </p:txBody>
      </p:sp>
      <p:pic>
        <p:nvPicPr>
          <p:cNvPr id="180" name="Google Shape;180;p10"/>
          <p:cNvPicPr preferRelativeResize="0"/>
          <p:nvPr/>
        </p:nvPicPr>
        <p:blipFill rotWithShape="1">
          <a:blip r:embed="rId3">
            <a:alphaModFix/>
          </a:blip>
          <a:srcRect/>
          <a:stretch/>
        </p:blipFill>
        <p:spPr>
          <a:xfrm>
            <a:off x="6954517" y="6177872"/>
            <a:ext cx="1975350" cy="6587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p:nvPr/>
        </p:nvSpPr>
        <p:spPr>
          <a:xfrm>
            <a:off x="600075" y="162466"/>
            <a:ext cx="8134350" cy="436725"/>
          </a:xfrm>
          <a:prstGeom prst="rect">
            <a:avLst/>
          </a:prstGeom>
          <a:solidFill>
            <a:srgbClr val="92D050"/>
          </a:solid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Century"/>
                <a:ea typeface="Century"/>
                <a:cs typeface="Century"/>
                <a:sym typeface="Century"/>
              </a:rPr>
              <a:t>Internet and Social Media Penetration in Southeast Asia in 2019 (cont’d)</a:t>
            </a:r>
            <a:endParaRPr sz="1800" b="1" i="0" u="none" strike="noStrike" cap="none">
              <a:solidFill>
                <a:srgbClr val="000000"/>
              </a:solidFill>
              <a:latin typeface="Century"/>
              <a:ea typeface="Century"/>
              <a:cs typeface="Century"/>
              <a:sym typeface="Century"/>
            </a:endParaRPr>
          </a:p>
        </p:txBody>
      </p:sp>
      <p:sp>
        <p:nvSpPr>
          <p:cNvPr id="186" name="Google Shape;186;p11"/>
          <p:cNvSpPr/>
          <p:nvPr/>
        </p:nvSpPr>
        <p:spPr>
          <a:xfrm>
            <a:off x="1686994" y="1750388"/>
            <a:ext cx="4876200" cy="1851975"/>
          </a:xfrm>
          <a:prstGeom prst="rect">
            <a:avLst/>
          </a:prstGeom>
          <a:noFill/>
          <a:ln>
            <a:noFill/>
          </a:ln>
        </p:spPr>
        <p:txBody>
          <a:bodyPr spcFirstLastPara="1" wrap="square" lIns="34275" tIns="34275" rIns="34275" bIns="34275" anchor="t" anchorCtr="0">
            <a:noAutofit/>
          </a:bodyPr>
          <a:lstStyle/>
          <a:p>
            <a:pPr marL="85725"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7" name="Google Shape;187;p11"/>
          <p:cNvSpPr txBox="1"/>
          <p:nvPr/>
        </p:nvSpPr>
        <p:spPr>
          <a:xfrm>
            <a:off x="3581401" y="4349751"/>
            <a:ext cx="34289" cy="23083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8" name="Google Shape;188;p11"/>
          <p:cNvSpPr txBox="1">
            <a:spLocks noGrp="1"/>
          </p:cNvSpPr>
          <p:nvPr>
            <p:ph type="title"/>
          </p:nvPr>
        </p:nvSpPr>
        <p:spPr>
          <a:xfrm flipH="1">
            <a:off x="5717283" y="4099907"/>
            <a:ext cx="1841305" cy="535770"/>
          </a:xfrm>
          <a:prstGeom prst="rect">
            <a:avLst/>
          </a:prstGeom>
          <a:noFill/>
          <a:ln>
            <a:noFill/>
          </a:ln>
        </p:spPr>
        <p:txBody>
          <a:bodyPr spcFirstLastPara="1" wrap="square" lIns="68550" tIns="68550" rIns="68550" bIns="68550" anchor="ctr" anchorCtr="0">
            <a:noAutofit/>
          </a:bodyPr>
          <a:lstStyle/>
          <a:p>
            <a:pPr marL="0" lvl="0" indent="0" algn="l" rtl="0">
              <a:lnSpc>
                <a:spcPct val="100000"/>
              </a:lnSpc>
              <a:spcBef>
                <a:spcPts val="0"/>
              </a:spcBef>
              <a:spcAft>
                <a:spcPts val="0"/>
              </a:spcAft>
              <a:buSzPts val="1400"/>
              <a:buNone/>
            </a:pPr>
            <a:r>
              <a:rPr lang="en-US" sz="1500"/>
              <a:t/>
            </a:r>
            <a:br>
              <a:rPr lang="en-US" sz="1500"/>
            </a:br>
            <a:endParaRPr sz="1500"/>
          </a:p>
        </p:txBody>
      </p:sp>
      <p:sp>
        <p:nvSpPr>
          <p:cNvPr id="189" name="Google Shape;189;p11"/>
          <p:cNvSpPr/>
          <p:nvPr/>
        </p:nvSpPr>
        <p:spPr>
          <a:xfrm>
            <a:off x="1485900" y="2185988"/>
            <a:ext cx="6858000" cy="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
            </a:r>
            <a:br>
              <a:rPr lang="en-US" sz="1050" b="0" i="0" u="none" strike="noStrike" cap="none">
                <a:solidFill>
                  <a:schemeClr val="dk1"/>
                </a:solidFill>
                <a:latin typeface="Arial"/>
                <a:ea typeface="Arial"/>
                <a:cs typeface="Arial"/>
                <a:sym typeface="Arial"/>
              </a:rPr>
            </a:br>
            <a:endParaRPr sz="1050" b="0" i="0" u="none" strike="noStrike" cap="none">
              <a:solidFill>
                <a:schemeClr val="dk1"/>
              </a:solidFill>
              <a:latin typeface="Arial"/>
              <a:ea typeface="Arial"/>
              <a:cs typeface="Arial"/>
              <a:sym typeface="Arial"/>
            </a:endParaRPr>
          </a:p>
        </p:txBody>
      </p:sp>
      <p:graphicFrame>
        <p:nvGraphicFramePr>
          <p:cNvPr id="190" name="Google Shape;190;p11"/>
          <p:cNvGraphicFramePr/>
          <p:nvPr/>
        </p:nvGraphicFramePr>
        <p:xfrm>
          <a:off x="600076" y="853758"/>
          <a:ext cx="8134325" cy="3647742"/>
        </p:xfrm>
        <a:graphic>
          <a:graphicData uri="http://schemas.openxmlformats.org/drawingml/2006/table">
            <a:tbl>
              <a:tblPr>
                <a:noFill/>
                <a:tableStyleId>{796EB2A7-612B-4DE6-948C-2711D27DEA37}</a:tableStyleId>
              </a:tblPr>
              <a:tblGrid>
                <a:gridCol w="838075"/>
                <a:gridCol w="887375"/>
                <a:gridCol w="1577550"/>
                <a:gridCol w="1646050"/>
                <a:gridCol w="1192500"/>
                <a:gridCol w="1992775"/>
              </a:tblGrid>
              <a:tr h="58190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Countries</a:t>
                      </a:r>
                      <a:endParaRPr sz="1050" b="1" u="none" strike="noStrike" cap="none">
                        <a:latin typeface="Century"/>
                        <a:ea typeface="Century"/>
                        <a:cs typeface="Century"/>
                        <a:sym typeface="Century"/>
                      </a:endParaRPr>
                    </a:p>
                  </a:txBody>
                  <a:tcPr marL="44900" marR="44900" marT="0" marB="0">
                    <a:solidFill>
                      <a:srgbClr val="92D050"/>
                    </a:solidFill>
                  </a:tcPr>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Population</a:t>
                      </a:r>
                      <a:endParaRPr sz="1050" b="1" u="none" strike="noStrike" cap="none">
                        <a:latin typeface="Century"/>
                        <a:ea typeface="Century"/>
                        <a:cs typeface="Century"/>
                        <a:sym typeface="Century"/>
                      </a:endParaRPr>
                    </a:p>
                  </a:txBody>
                  <a:tcPr marL="44900" marR="44900" marT="0" marB="0">
                    <a:solidFill>
                      <a:srgbClr val="92D050"/>
                    </a:solidFill>
                  </a:tcPr>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Average daily Internet use (hrs.)</a:t>
                      </a:r>
                      <a:endParaRPr sz="1050" b="1" u="none" strike="noStrike" cap="none">
                        <a:latin typeface="Century"/>
                        <a:ea typeface="Century"/>
                        <a:cs typeface="Century"/>
                        <a:sym typeface="Century"/>
                      </a:endParaRPr>
                    </a:p>
                  </a:txBody>
                  <a:tcPr marL="44900" marR="44900" marT="0" marB="0">
                    <a:solidFill>
                      <a:srgbClr val="92D050"/>
                    </a:solidFill>
                  </a:tcPr>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Average daily social media use (hrs.)</a:t>
                      </a:r>
                      <a:endParaRPr sz="1050" b="1" u="none" strike="noStrike" cap="none">
                        <a:latin typeface="Century"/>
                        <a:ea typeface="Century"/>
                        <a:cs typeface="Century"/>
                        <a:sym typeface="Century"/>
                      </a:endParaRPr>
                    </a:p>
                  </a:txBody>
                  <a:tcPr marL="44900" marR="44900" marT="0" marB="0">
                    <a:solidFill>
                      <a:srgbClr val="92D050"/>
                    </a:solidFill>
                  </a:tcPr>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Active mobile internet user</a:t>
                      </a:r>
                      <a:endParaRPr sz="1050" b="1" u="none" strike="noStrike" cap="none">
                        <a:latin typeface="Century"/>
                        <a:ea typeface="Century"/>
                        <a:cs typeface="Century"/>
                        <a:sym typeface="Century"/>
                      </a:endParaRPr>
                    </a:p>
                  </a:txBody>
                  <a:tcPr marL="44900" marR="44900" marT="0" marB="0">
                    <a:solidFill>
                      <a:srgbClr val="92D050"/>
                    </a:solidFill>
                  </a:tcPr>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Total number of social media user accessing via mobile/ </a:t>
                      </a:r>
                      <a:endParaRPr sz="1050" b="1" u="none" strike="noStrike" cap="none">
                        <a:latin typeface="Century"/>
                        <a:ea typeface="Century"/>
                        <a:cs typeface="Century"/>
                        <a:sym typeface="Century"/>
                      </a:endParaRPr>
                    </a:p>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 increase year on year)</a:t>
                      </a:r>
                      <a:endParaRPr sz="1050" b="1" u="none" strike="noStrike" cap="none">
                        <a:latin typeface="Century"/>
                        <a:ea typeface="Century"/>
                        <a:cs typeface="Century"/>
                        <a:sym typeface="Century"/>
                      </a:endParaRPr>
                    </a:p>
                  </a:txBody>
                  <a:tcPr marL="44900" marR="44900" marT="0" marB="0">
                    <a:solidFill>
                      <a:srgbClr val="92D050"/>
                    </a:solidFill>
                  </a:tcPr>
                </a:tc>
              </a:tr>
              <a:tr h="2506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Brunei</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436,700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83% (360,700)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82% (360,000), +2.9%</a:t>
                      </a:r>
                      <a:endParaRPr sz="1050" u="none" strike="noStrike" cap="none">
                        <a:latin typeface="Century"/>
                        <a:ea typeface="Century"/>
                        <a:cs typeface="Century"/>
                        <a:sym typeface="Century"/>
                      </a:endParaRPr>
                    </a:p>
                  </a:txBody>
                  <a:tcPr marL="44900" marR="44900" marT="0" marB="0"/>
                </a:tc>
              </a:tr>
              <a:tr h="294925">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Cambodia</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16,360,000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74% (12,050,000)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49% (8,100,000), +29%</a:t>
                      </a:r>
                      <a:endParaRPr sz="1050" u="none" strike="noStrike" cap="none">
                        <a:latin typeface="Century"/>
                        <a:ea typeface="Century"/>
                        <a:cs typeface="Century"/>
                        <a:sym typeface="Century"/>
                      </a:endParaRPr>
                    </a:p>
                  </a:txBody>
                  <a:tcPr marL="44900" marR="44900" marT="0" marB="0"/>
                </a:tc>
              </a:tr>
              <a:tr h="3399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Indonesia </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268,200,000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8 hours 36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 hours 26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53% (142,800,000)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48% (130,000,000), +8.3%</a:t>
                      </a:r>
                      <a:endParaRPr sz="1050" u="none" strike="noStrike" cap="none">
                        <a:latin typeface="Century"/>
                        <a:ea typeface="Century"/>
                        <a:cs typeface="Century"/>
                        <a:sym typeface="Century"/>
                      </a:endParaRPr>
                    </a:p>
                  </a:txBody>
                  <a:tcPr marL="44900" marR="44900" marT="0" marB="0"/>
                </a:tc>
              </a:tr>
              <a:tr h="294925">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Laos PDR</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7,010,000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37% (2,600,000)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37% 2,600,000), +18%</a:t>
                      </a:r>
                      <a:endParaRPr sz="1050" u="none" strike="noStrike" cap="none">
                        <a:latin typeface="Century"/>
                        <a:ea typeface="Century"/>
                        <a:cs typeface="Century"/>
                        <a:sym typeface="Century"/>
                      </a:endParaRPr>
                    </a:p>
                  </a:txBody>
                  <a:tcPr marL="44900" marR="44900" marT="0" marB="0"/>
                </a:tc>
              </a:tr>
              <a:tr h="3084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Malaysia</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32,250,000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8 hours 05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2 hours 58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77% (24,890,000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74% (24,000,000), +9.1%</a:t>
                      </a:r>
                      <a:endParaRPr sz="1050" u="none" strike="noStrike" cap="none">
                        <a:latin typeface="Century"/>
                        <a:ea typeface="Century"/>
                        <a:cs typeface="Century"/>
                        <a:sym typeface="Century"/>
                      </a:endParaRPr>
                    </a:p>
                  </a:txBody>
                  <a:tcPr marL="44900" marR="44900" marT="0" marB="0"/>
                </a:tc>
              </a:tr>
              <a:tr h="3249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Myanmar</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54,100,000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N/A</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38% (20,790,000)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39% (21,000,000), +31%</a:t>
                      </a:r>
                      <a:endParaRPr sz="1050" u="none" strike="noStrike" cap="none">
                        <a:latin typeface="Century"/>
                        <a:ea typeface="Century"/>
                        <a:cs typeface="Century"/>
                        <a:sym typeface="Century"/>
                      </a:endParaRPr>
                    </a:p>
                  </a:txBody>
                  <a:tcPr marL="44900" marR="44900" marT="0" marB="0"/>
                </a:tc>
              </a:tr>
              <a:tr h="30770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Philippines</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107,300,000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10 hours 02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4 hours 12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67% (71,440,000)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67% (72,000,000), +16%</a:t>
                      </a:r>
                      <a:endParaRPr sz="1050" u="none" strike="noStrike" cap="none">
                        <a:latin typeface="Century"/>
                        <a:ea typeface="Century"/>
                        <a:cs typeface="Century"/>
                        <a:sym typeface="Century"/>
                      </a:endParaRPr>
                    </a:p>
                  </a:txBody>
                  <a:tcPr marL="44900" marR="44900" marT="0" marB="0"/>
                </a:tc>
              </a:tr>
              <a:tr h="3129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Singapore</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5,830,000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 hours 02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2 hours 08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79% (4,580,000)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72% (4,200,000), -2.3%</a:t>
                      </a:r>
                      <a:endParaRPr sz="1050" u="none" strike="noStrike" cap="none">
                        <a:latin typeface="Century"/>
                        <a:ea typeface="Century"/>
                        <a:cs typeface="Century"/>
                        <a:sym typeface="Century"/>
                      </a:endParaRPr>
                    </a:p>
                  </a:txBody>
                  <a:tcPr marL="44900" marR="44900" marT="0" marB="0"/>
                </a:tc>
              </a:tr>
              <a:tr h="3174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Thailand</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69,240,000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9 hours 11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3 hours 11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79% (55,010,000)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71% (49,000,000), +6.5%</a:t>
                      </a:r>
                      <a:endParaRPr sz="1050" u="none" strike="noStrike" cap="none">
                        <a:latin typeface="Century"/>
                        <a:ea typeface="Century"/>
                        <a:cs typeface="Century"/>
                        <a:sym typeface="Century"/>
                      </a:endParaRPr>
                    </a:p>
                  </a:txBody>
                  <a:tcPr marL="44900" marR="44900" marT="0" marB="0"/>
                </a:tc>
              </a:tr>
              <a:tr h="311450">
                <a:tc>
                  <a:txBody>
                    <a:bodyPr/>
                    <a:lstStyle/>
                    <a:p>
                      <a:pPr marL="0" marR="0" lvl="0" indent="0" algn="ctr" rtl="0">
                        <a:lnSpc>
                          <a:spcPct val="107000"/>
                        </a:lnSpc>
                        <a:spcBef>
                          <a:spcPts val="0"/>
                        </a:spcBef>
                        <a:spcAft>
                          <a:spcPts val="0"/>
                        </a:spcAft>
                        <a:buClr>
                          <a:srgbClr val="000000"/>
                        </a:buClr>
                        <a:buSzPts val="1050"/>
                        <a:buFont typeface="Arial"/>
                        <a:buNone/>
                      </a:pPr>
                      <a:r>
                        <a:rPr lang="en-US" sz="1050" b="1" u="none" strike="noStrike" cap="none">
                          <a:latin typeface="Century"/>
                          <a:ea typeface="Century"/>
                          <a:cs typeface="Century"/>
                          <a:sym typeface="Century"/>
                        </a:rPr>
                        <a:t>Vietnam</a:t>
                      </a:r>
                      <a:endParaRPr sz="1050" b="1"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96,960,000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 hours 42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2 hours 32 minutes</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64% (62,400,000)</a:t>
                      </a:r>
                      <a:endParaRPr sz="1050" u="none" strike="noStrike" cap="none">
                        <a:latin typeface="Century"/>
                        <a:ea typeface="Century"/>
                        <a:cs typeface="Century"/>
                        <a:sym typeface="Century"/>
                      </a:endParaRPr>
                    </a:p>
                  </a:txBody>
                  <a:tcPr marL="44900" marR="44900" marT="0" marB="0"/>
                </a:tc>
                <a:tc>
                  <a:txBody>
                    <a:bodyPr/>
                    <a:lstStyle/>
                    <a:p>
                      <a:pPr marL="0" marR="0" lvl="0" indent="0" algn="ctr" rtl="0">
                        <a:lnSpc>
                          <a:spcPct val="107000"/>
                        </a:lnSpc>
                        <a:spcBef>
                          <a:spcPts val="0"/>
                        </a:spcBef>
                        <a:spcAft>
                          <a:spcPts val="0"/>
                        </a:spcAft>
                        <a:buClr>
                          <a:srgbClr val="000000"/>
                        </a:buClr>
                        <a:buSzPts val="1050"/>
                        <a:buFont typeface="Arial"/>
                        <a:buNone/>
                      </a:pPr>
                      <a:r>
                        <a:rPr lang="en-US" sz="1050" u="none" strike="noStrike" cap="none">
                          <a:latin typeface="Century"/>
                          <a:ea typeface="Century"/>
                          <a:cs typeface="Century"/>
                          <a:sym typeface="Century"/>
                        </a:rPr>
                        <a:t>60% (58,000,000), +16%</a:t>
                      </a:r>
                      <a:endParaRPr sz="1050" u="none" strike="noStrike" cap="none">
                        <a:latin typeface="Century"/>
                        <a:ea typeface="Century"/>
                        <a:cs typeface="Century"/>
                        <a:sym typeface="Century"/>
                      </a:endParaRPr>
                    </a:p>
                  </a:txBody>
                  <a:tcPr marL="44900" marR="44900" marT="0" marB="0"/>
                </a:tc>
              </a:tr>
            </a:tbl>
          </a:graphicData>
        </a:graphic>
      </p:graphicFrame>
      <p:pic>
        <p:nvPicPr>
          <p:cNvPr id="191" name="Google Shape;191;p11"/>
          <p:cNvPicPr preferRelativeResize="0"/>
          <p:nvPr/>
        </p:nvPicPr>
        <p:blipFill rotWithShape="1">
          <a:blip r:embed="rId3">
            <a:alphaModFix/>
          </a:blip>
          <a:srcRect/>
          <a:stretch/>
        </p:blipFill>
        <p:spPr>
          <a:xfrm>
            <a:off x="6858101" y="5862747"/>
            <a:ext cx="1975350" cy="65877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2357</Words>
  <Application>Microsoft Office PowerPoint</Application>
  <PresentationFormat>On-screen Show (4:3)</PresentationFormat>
  <Paragraphs>606</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Century</vt:lpstr>
      <vt:lpstr>Rockwell</vt:lpstr>
      <vt:lpstr>Office Theme</vt:lpstr>
      <vt:lpstr>Office Theme</vt:lpstr>
      <vt:lpstr>Fake News Legislations and the Impact on Freedom of Expression in Southeast Asia </vt:lpstr>
      <vt:lpstr>PowerPoint Presentation</vt:lpstr>
      <vt:lpstr>PowerPoint Presentation</vt:lpstr>
      <vt:lpstr>PowerPoint Presentation</vt:lpstr>
      <vt:lpstr> </vt:lpstr>
      <vt:lpstr>Fake News - Definition</vt:lpstr>
      <vt:lpstr> </vt:lpstr>
      <vt:lpstr> </vt:lpstr>
      <vt:lpstr> </vt:lpstr>
      <vt:lpstr>Average Time spent on Traditional Media</vt:lpstr>
      <vt:lpstr>PowerPoint Presentation</vt:lpstr>
      <vt:lpstr> </vt:lpstr>
      <vt:lpstr> </vt:lpstr>
      <vt:lpstr>PowerPoint Presentation</vt:lpstr>
      <vt:lpstr>PowerPoint Presentation</vt:lpstr>
      <vt:lpstr> </vt:lpstr>
      <vt:lpstr> </vt:lpstr>
      <vt:lpstr> </vt:lpstr>
      <vt:lpstr> </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 Legislations and the Impact on Freedom of Expression in Southeast Asia </dc:title>
  <cp:lastModifiedBy>Yawee</cp:lastModifiedBy>
  <cp:revision>3</cp:revision>
  <dcterms:modified xsi:type="dcterms:W3CDTF">2019-10-15T07:54:23Z</dcterms:modified>
</cp:coreProperties>
</file>