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1"/>
  </p:sldMasterIdLst>
  <p:notesMasterIdLst>
    <p:notesMasterId r:id="rId27"/>
  </p:notesMasterIdLst>
  <p:handoutMasterIdLst>
    <p:handoutMasterId r:id="rId28"/>
  </p:handoutMasterIdLst>
  <p:sldIdLst>
    <p:sldId id="259" r:id="rId2"/>
    <p:sldId id="442" r:id="rId3"/>
    <p:sldId id="531" r:id="rId4"/>
    <p:sldId id="554" r:id="rId5"/>
    <p:sldId id="534" r:id="rId6"/>
    <p:sldId id="452" r:id="rId7"/>
    <p:sldId id="453" r:id="rId8"/>
    <p:sldId id="454" r:id="rId9"/>
    <p:sldId id="535" r:id="rId10"/>
    <p:sldId id="541" r:id="rId11"/>
    <p:sldId id="543" r:id="rId12"/>
    <p:sldId id="544" r:id="rId13"/>
    <p:sldId id="545" r:id="rId14"/>
    <p:sldId id="547" r:id="rId15"/>
    <p:sldId id="524" r:id="rId16"/>
    <p:sldId id="525" r:id="rId17"/>
    <p:sldId id="527" r:id="rId18"/>
    <p:sldId id="528" r:id="rId19"/>
    <p:sldId id="529" r:id="rId20"/>
    <p:sldId id="549" r:id="rId21"/>
    <p:sldId id="523" r:id="rId22"/>
    <p:sldId id="518" r:id="rId23"/>
    <p:sldId id="303" r:id="rId24"/>
    <p:sldId id="472" r:id="rId25"/>
    <p:sldId id="500" r:id="rId26"/>
  </p:sldIdLst>
  <p:sldSz cx="9144000" cy="6858000" type="screen4x3"/>
  <p:notesSz cx="7010400" cy="9296400"/>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D35"/>
    <a:srgbClr val="465560"/>
    <a:srgbClr val="005677"/>
    <a:srgbClr val="E3E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6" autoAdjust="0"/>
    <p:restoredTop sz="94687" autoAdjust="0"/>
  </p:normalViewPr>
  <p:slideViewPr>
    <p:cSldViewPr>
      <p:cViewPr>
        <p:scale>
          <a:sx n="105" d="100"/>
          <a:sy n="105" d="100"/>
        </p:scale>
        <p:origin x="-1794" y="-3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8C6995E-4F90-4DD8-8CA7-7D580A677678}" type="datetimeFigureOut">
              <a:rPr lang="en-ZA"/>
              <a:pPr>
                <a:defRPr/>
              </a:pPr>
              <a:t>2015/05/28</a:t>
            </a:fld>
            <a:endParaRPr lang="en-Z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D1B84E-1848-480C-BF59-00B999E86B37}" type="slidenum">
              <a:rPr lang="en-ZA"/>
              <a:pPr>
                <a:defRPr/>
              </a:pPr>
              <a:t>‹#›</a:t>
            </a:fld>
            <a:endParaRPr lang="en-ZA" dirty="0"/>
          </a:p>
        </p:txBody>
      </p:sp>
    </p:spTree>
    <p:extLst>
      <p:ext uri="{BB962C8B-B14F-4D97-AF65-F5344CB8AC3E}">
        <p14:creationId xmlns:p14="http://schemas.microsoft.com/office/powerpoint/2010/main" val="1096594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CF7FB3A-D7AB-4AAF-B259-B837829DEDE2}" type="datetimeFigureOut">
              <a:rPr lang="en-ZA"/>
              <a:pPr>
                <a:defRPr/>
              </a:pPr>
              <a:t>2015/05/28</a:t>
            </a:fld>
            <a:endParaRPr lang="en-Z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Z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B0D9A7C-93DA-42B2-B05B-C03FF5FC0E17}" type="slidenum">
              <a:rPr lang="en-ZA"/>
              <a:pPr>
                <a:defRPr/>
              </a:pPr>
              <a:t>‹#›</a:t>
            </a:fld>
            <a:endParaRPr lang="en-ZA" dirty="0"/>
          </a:p>
        </p:txBody>
      </p:sp>
    </p:spTree>
    <p:extLst>
      <p:ext uri="{BB962C8B-B14F-4D97-AF65-F5344CB8AC3E}">
        <p14:creationId xmlns:p14="http://schemas.microsoft.com/office/powerpoint/2010/main" val="41501702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92113"/>
            <a:ext cx="28813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288213" y="6310313"/>
            <a:ext cx="14605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defRPr/>
            </a:pPr>
            <a:r>
              <a:rPr lang="en-GB" sz="800" b="1" dirty="0" smtClean="0">
                <a:solidFill>
                  <a:srgbClr val="465560"/>
                </a:solidFill>
              </a:rPr>
              <a:t>© Webber </a:t>
            </a:r>
            <a:r>
              <a:rPr lang="en-GB" sz="800" b="1" dirty="0" err="1" smtClean="0">
                <a:solidFill>
                  <a:srgbClr val="465560"/>
                </a:solidFill>
              </a:rPr>
              <a:t>Wentzel</a:t>
            </a:r>
            <a:r>
              <a:rPr lang="en-GB" sz="800" b="1" dirty="0" smtClean="0">
                <a:solidFill>
                  <a:srgbClr val="465560"/>
                </a:solidFill>
              </a:rPr>
              <a:t> 2015</a:t>
            </a:r>
          </a:p>
        </p:txBody>
      </p:sp>
      <p:pic>
        <p:nvPicPr>
          <p:cNvPr id="9" name="Picture 3" descr="H:\Logos\2013 rebranding\updated\Main_RightCu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5688" y="692150"/>
            <a:ext cx="30448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
          <p:cNvSpPr>
            <a:spLocks noGrp="1"/>
          </p:cNvSpPr>
          <p:nvPr>
            <p:ph type="body" idx="1" hasCustomPrompt="1"/>
          </p:nvPr>
        </p:nvSpPr>
        <p:spPr>
          <a:xfrm>
            <a:off x="395536" y="2484236"/>
            <a:ext cx="5976664" cy="400110"/>
          </a:xfrm>
          <a:noFill/>
        </p:spPr>
        <p:txBody>
          <a:bodyPr anchor="b"/>
          <a:lstStyle>
            <a:lvl1pPr marL="0" indent="0" algn="l">
              <a:buNone/>
              <a:defRPr sz="2000" b="1" cap="all" baseline="0">
                <a:solidFill>
                  <a:srgbClr val="465560"/>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CLIENT NAME</a:t>
            </a:r>
          </a:p>
        </p:txBody>
      </p:sp>
      <p:sp>
        <p:nvSpPr>
          <p:cNvPr id="14" name="Text Placeholder 6"/>
          <p:cNvSpPr>
            <a:spLocks noGrp="1"/>
          </p:cNvSpPr>
          <p:nvPr>
            <p:ph type="body" sz="quarter" idx="10" hasCustomPrompt="1"/>
          </p:nvPr>
        </p:nvSpPr>
        <p:spPr>
          <a:xfrm>
            <a:off x="395216" y="3284984"/>
            <a:ext cx="5976664" cy="461665"/>
          </a:xfrm>
        </p:spPr>
        <p:txBody>
          <a:bodyPr/>
          <a:lstStyle>
            <a:lvl1pPr marL="0" indent="0">
              <a:buNone/>
              <a:defRPr sz="2400" b="1" cap="all" baseline="0">
                <a:solidFill>
                  <a:srgbClr val="F07D35"/>
                </a:solidFill>
              </a:defRPr>
            </a:lvl1pPr>
          </a:lstStyle>
          <a:p>
            <a:pPr lvl="0"/>
            <a:r>
              <a:rPr lang="en-US" dirty="0" smtClean="0"/>
              <a:t>Click to add presentation title</a:t>
            </a:r>
          </a:p>
        </p:txBody>
      </p:sp>
      <p:sp>
        <p:nvSpPr>
          <p:cNvPr id="6" name="Text Placeholder 5"/>
          <p:cNvSpPr>
            <a:spLocks noGrp="1"/>
          </p:cNvSpPr>
          <p:nvPr>
            <p:ph type="body" sz="quarter" idx="12" hasCustomPrompt="1"/>
          </p:nvPr>
        </p:nvSpPr>
        <p:spPr>
          <a:xfrm>
            <a:off x="395536" y="6237312"/>
            <a:ext cx="2304256" cy="215444"/>
          </a:xfrm>
        </p:spPr>
        <p:txBody>
          <a:bodyPr/>
          <a:lstStyle>
            <a:lvl1pPr algn="l">
              <a:defRPr sz="800" b="1" baseline="0">
                <a:solidFill>
                  <a:srgbClr val="465560"/>
                </a:solidFill>
                <a:latin typeface="Verdana" pitchFamily="34" charset="0"/>
                <a:ea typeface="Verdana" pitchFamily="34" charset="0"/>
                <a:cs typeface="Verdana" pitchFamily="34" charset="0"/>
              </a:defRPr>
            </a:lvl1pPr>
          </a:lstStyle>
          <a:p>
            <a:pPr lvl="0"/>
            <a:r>
              <a:rPr lang="en-US" dirty="0" smtClean="0"/>
              <a:t>Month YYYY</a:t>
            </a:r>
          </a:p>
        </p:txBody>
      </p:sp>
      <p:sp>
        <p:nvSpPr>
          <p:cNvPr id="4" name="Text Placeholder 3"/>
          <p:cNvSpPr>
            <a:spLocks noGrp="1"/>
          </p:cNvSpPr>
          <p:nvPr>
            <p:ph type="body" sz="quarter" idx="13" hasCustomPrompt="1"/>
          </p:nvPr>
        </p:nvSpPr>
        <p:spPr>
          <a:xfrm>
            <a:off x="7308304" y="6525344"/>
            <a:ext cx="1583729" cy="184666"/>
          </a:xfrm>
        </p:spPr>
        <p:txBody>
          <a:bodyPr/>
          <a:lstStyle>
            <a:lvl1pPr>
              <a:defRPr sz="600" b="1">
                <a:solidFill>
                  <a:srgbClr val="465560"/>
                </a:solidFill>
                <a:latin typeface="Verdana" pitchFamily="34" charset="0"/>
                <a:ea typeface="Verdana" pitchFamily="34" charset="0"/>
                <a:cs typeface="Verdana" pitchFamily="34" charset="0"/>
              </a:defRPr>
            </a:lvl1pPr>
          </a:lstStyle>
          <a:p>
            <a:pPr lvl="0"/>
            <a:r>
              <a:rPr lang="en-US" dirty="0" smtClean="0"/>
              <a:t>Click to add Document Number</a:t>
            </a:r>
          </a:p>
        </p:txBody>
      </p:sp>
      <p:sp>
        <p:nvSpPr>
          <p:cNvPr id="10" name="Text Placeholder 6"/>
          <p:cNvSpPr>
            <a:spLocks noGrp="1"/>
          </p:cNvSpPr>
          <p:nvPr>
            <p:ph type="body" sz="quarter" idx="14" hasCustomPrompt="1"/>
          </p:nvPr>
        </p:nvSpPr>
        <p:spPr>
          <a:xfrm>
            <a:off x="395536" y="4077072"/>
            <a:ext cx="4608512" cy="369332"/>
          </a:xfrm>
        </p:spPr>
        <p:txBody>
          <a:bodyPr/>
          <a:lstStyle>
            <a:lvl1pPr marL="0" indent="0">
              <a:buNone/>
              <a:defRPr sz="1800" b="1" baseline="0">
                <a:solidFill>
                  <a:srgbClr val="465560"/>
                </a:solidFill>
              </a:defRPr>
            </a:lvl1pPr>
          </a:lstStyle>
          <a:p>
            <a:pPr lvl="0"/>
            <a:r>
              <a:rPr lang="en-US" dirty="0" smtClean="0"/>
              <a:t>Click to add presenter(s)</a:t>
            </a:r>
          </a:p>
        </p:txBody>
      </p:sp>
    </p:spTree>
    <p:extLst>
      <p:ext uri="{BB962C8B-B14F-4D97-AF65-F5344CB8AC3E}">
        <p14:creationId xmlns:p14="http://schemas.microsoft.com/office/powerpoint/2010/main" val="1717230542"/>
      </p:ext>
    </p:extLst>
  </p:cSld>
  <p:clrMapOvr>
    <a:masterClrMapping/>
  </p:clrMapOvr>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Cool Grey">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0"/>
            <a:ext cx="3240087"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2"/>
          <p:cNvSpPr>
            <a:spLocks noGrp="1"/>
          </p:cNvSpPr>
          <p:nvPr>
            <p:ph type="body" idx="1"/>
          </p:nvPr>
        </p:nvSpPr>
        <p:spPr>
          <a:xfrm>
            <a:off x="382771" y="2725728"/>
            <a:ext cx="5521229" cy="553998"/>
          </a:xfrm>
          <a:noFill/>
        </p:spPr>
        <p:txBody>
          <a:bodyPr anchor="b"/>
          <a:lstStyle>
            <a:lvl1pPr marL="0" indent="0" algn="l">
              <a:buNone/>
              <a:defRPr sz="3000" b="1" cap="all" baseline="0">
                <a:solidFill>
                  <a:srgbClr val="F07D35"/>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6"/>
          <p:cNvSpPr>
            <a:spLocks noGrp="1"/>
          </p:cNvSpPr>
          <p:nvPr>
            <p:ph type="body" sz="quarter" idx="10"/>
          </p:nvPr>
        </p:nvSpPr>
        <p:spPr>
          <a:xfrm>
            <a:off x="382771" y="3347955"/>
            <a:ext cx="5521229" cy="477054"/>
          </a:xfrm>
        </p:spPr>
        <p:txBody>
          <a:bodyPr/>
          <a:lstStyle>
            <a:lvl1pPr marL="0" indent="0">
              <a:buNone/>
              <a:defRPr sz="2500" b="1">
                <a:solidFill>
                  <a:srgbClr val="465560"/>
                </a:solidFill>
              </a:defRPr>
            </a:lvl1pPr>
          </a:lstStyle>
          <a:p>
            <a:pPr lvl="0"/>
            <a:r>
              <a:rPr lang="en-US" smtClean="0"/>
              <a:t>Click to edit Master text styles</a:t>
            </a:r>
          </a:p>
        </p:txBody>
      </p:sp>
    </p:spTree>
    <p:extLst>
      <p:ext uri="{BB962C8B-B14F-4D97-AF65-F5344CB8AC3E}">
        <p14:creationId xmlns:p14="http://schemas.microsoft.com/office/powerpoint/2010/main" val="1963646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_Image">
    <p:spTree>
      <p:nvGrpSpPr>
        <p:cNvPr id="1" name=""/>
        <p:cNvGrpSpPr/>
        <p:nvPr/>
      </p:nvGrpSpPr>
      <p:grpSpPr>
        <a:xfrm>
          <a:off x="0" y="0"/>
          <a:ext cx="0" cy="0"/>
          <a:chOff x="0" y="0"/>
          <a:chExt cx="0" cy="0"/>
        </a:xfrm>
      </p:grpSpPr>
      <p:pic>
        <p:nvPicPr>
          <p:cNvPr id="4" name="Picture 3" descr="C:\Users\monicac\Desktop\WW__0539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2"/>
          <p:cNvSpPr>
            <a:spLocks noGrp="1"/>
          </p:cNvSpPr>
          <p:nvPr>
            <p:ph type="body" idx="1"/>
          </p:nvPr>
        </p:nvSpPr>
        <p:spPr>
          <a:xfrm>
            <a:off x="172837" y="4977689"/>
            <a:ext cx="5005219" cy="553998"/>
          </a:xfrm>
          <a:solidFill>
            <a:schemeClr val="bg1"/>
          </a:solidFill>
        </p:spPr>
        <p:txBody>
          <a:bodyPr anchor="b"/>
          <a:lstStyle>
            <a:lvl1pPr marL="0" indent="0" algn="l">
              <a:buNone/>
              <a:defRPr sz="3000" b="1" cap="all" baseline="0">
                <a:solidFill>
                  <a:srgbClr val="005677"/>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Text Placeholder 6"/>
          <p:cNvSpPr>
            <a:spLocks noGrp="1"/>
          </p:cNvSpPr>
          <p:nvPr>
            <p:ph type="body" sz="quarter" idx="10"/>
          </p:nvPr>
        </p:nvSpPr>
        <p:spPr>
          <a:xfrm>
            <a:off x="172838" y="5531687"/>
            <a:ext cx="5005218" cy="477054"/>
          </a:xfrm>
          <a:solidFill>
            <a:schemeClr val="bg1"/>
          </a:solidFill>
        </p:spPr>
        <p:txBody>
          <a:bodyPr/>
          <a:lstStyle>
            <a:lvl1pPr marL="0" indent="0">
              <a:buNone/>
              <a:defRPr sz="2500" b="1">
                <a:solidFill>
                  <a:srgbClr val="465560"/>
                </a:solidFill>
              </a:defRPr>
            </a:lvl1pPr>
          </a:lstStyle>
          <a:p>
            <a:pPr lvl="0"/>
            <a:r>
              <a:rPr lang="en-US" smtClean="0"/>
              <a:t>Click to edit Master text styles</a:t>
            </a:r>
          </a:p>
        </p:txBody>
      </p:sp>
    </p:spTree>
    <p:extLst>
      <p:ext uri="{BB962C8B-B14F-4D97-AF65-F5344CB8AC3E}">
        <p14:creationId xmlns:p14="http://schemas.microsoft.com/office/powerpoint/2010/main" val="20827214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30872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8101013" y="0"/>
            <a:ext cx="10429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GB" dirty="0" smtClean="0"/>
          </a:p>
        </p:txBody>
      </p:sp>
      <p:pic>
        <p:nvPicPr>
          <p:cNvPr id="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1113"/>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57200" y="326469"/>
            <a:ext cx="8219256" cy="726267"/>
          </a:xfrm>
        </p:spPr>
        <p:txBody>
          <a:bodyPr>
            <a:noAutofit/>
          </a:bodyPr>
          <a:lstStyle>
            <a:lvl1pPr>
              <a:defRPr cap="all" baseline="0"/>
            </a:lvl1pPr>
          </a:lstStyle>
          <a:p>
            <a:r>
              <a:rPr lang="en-US" dirty="0" smtClean="0"/>
              <a:t>CLICK TO ADD TITLE TO CONTACT(S)</a:t>
            </a:r>
            <a:endParaRPr lang="en-US" dirty="0"/>
          </a:p>
        </p:txBody>
      </p:sp>
      <p:sp>
        <p:nvSpPr>
          <p:cNvPr id="9" name="Text Placeholder 8"/>
          <p:cNvSpPr>
            <a:spLocks noGrp="1"/>
          </p:cNvSpPr>
          <p:nvPr>
            <p:ph type="body" sz="quarter" idx="11" hasCustomPrompt="1"/>
          </p:nvPr>
        </p:nvSpPr>
        <p:spPr>
          <a:xfrm>
            <a:off x="468312" y="1578278"/>
            <a:ext cx="5399831" cy="338554"/>
          </a:xfrm>
        </p:spPr>
        <p:txBody>
          <a:bodyPr/>
          <a:lstStyle>
            <a:lvl1pPr marL="342900" indent="-342900">
              <a:buFont typeface="Arial" pitchFamily="34" charset="0"/>
              <a:buChar char="•"/>
              <a:defRPr sz="1600">
                <a:solidFill>
                  <a:srgbClr val="F07D35"/>
                </a:solidFill>
              </a:defRPr>
            </a:lvl1pPr>
            <a:lvl2pPr marL="361950" indent="0">
              <a:buNone/>
              <a:defRPr sz="1200">
                <a:solidFill>
                  <a:schemeClr val="bg2">
                    <a:lumMod val="25000"/>
                  </a:schemeClr>
                </a:solidFill>
              </a:defRPr>
            </a:lvl2pPr>
          </a:lstStyle>
          <a:p>
            <a:pPr lvl="0"/>
            <a:r>
              <a:rPr lang="en-US" dirty="0" smtClean="0"/>
              <a:t>Contact name</a:t>
            </a:r>
          </a:p>
        </p:txBody>
      </p:sp>
      <p:sp>
        <p:nvSpPr>
          <p:cNvPr id="27" name="Text Placeholder 25"/>
          <p:cNvSpPr>
            <a:spLocks noGrp="1"/>
          </p:cNvSpPr>
          <p:nvPr>
            <p:ph type="body" sz="quarter" idx="25" hasCustomPrompt="1"/>
          </p:nvPr>
        </p:nvSpPr>
        <p:spPr>
          <a:xfrm>
            <a:off x="827584" y="2132856"/>
            <a:ext cx="5040560" cy="204991"/>
          </a:xfrm>
        </p:spPr>
        <p:txBody>
          <a:bodyPr/>
          <a:lstStyle>
            <a:lvl1pPr>
              <a:defRPr sz="1200" baseline="0">
                <a:solidFill>
                  <a:srgbClr val="465560"/>
                </a:solidFill>
              </a:defRPr>
            </a:lvl1pPr>
          </a:lstStyle>
          <a:p>
            <a:pPr lvl="0"/>
            <a:r>
              <a:rPr lang="en-US" dirty="0" smtClean="0"/>
              <a:t>+27 Cell no</a:t>
            </a:r>
          </a:p>
        </p:txBody>
      </p:sp>
      <p:sp>
        <p:nvSpPr>
          <p:cNvPr id="19" name="Text Placeholder 25"/>
          <p:cNvSpPr>
            <a:spLocks noGrp="1"/>
          </p:cNvSpPr>
          <p:nvPr>
            <p:ph type="body" sz="quarter" idx="35" hasCustomPrompt="1"/>
          </p:nvPr>
        </p:nvSpPr>
        <p:spPr>
          <a:xfrm>
            <a:off x="827584" y="2348880"/>
            <a:ext cx="5040560" cy="235769"/>
          </a:xfrm>
        </p:spPr>
        <p:txBody>
          <a:bodyPr/>
          <a:lstStyle>
            <a:lvl1pPr>
              <a:defRPr sz="1200" baseline="0">
                <a:solidFill>
                  <a:srgbClr val="465560"/>
                </a:solidFill>
              </a:defRPr>
            </a:lvl1pPr>
          </a:lstStyle>
          <a:p>
            <a:pPr lvl="0"/>
            <a:r>
              <a:rPr lang="en-US" dirty="0" smtClean="0"/>
              <a:t>Email</a:t>
            </a:r>
          </a:p>
        </p:txBody>
      </p:sp>
      <p:sp>
        <p:nvSpPr>
          <p:cNvPr id="20" name="Text Placeholder 25"/>
          <p:cNvSpPr>
            <a:spLocks noGrp="1"/>
          </p:cNvSpPr>
          <p:nvPr>
            <p:ph type="body" sz="quarter" idx="36" hasCustomPrompt="1"/>
          </p:nvPr>
        </p:nvSpPr>
        <p:spPr>
          <a:xfrm>
            <a:off x="827584" y="1916833"/>
            <a:ext cx="5040560" cy="216024"/>
          </a:xfrm>
        </p:spPr>
        <p:txBody>
          <a:bodyPr/>
          <a:lstStyle>
            <a:lvl1pPr>
              <a:defRPr sz="1200" baseline="0">
                <a:solidFill>
                  <a:srgbClr val="465560"/>
                </a:solidFill>
              </a:defRPr>
            </a:lvl1pPr>
          </a:lstStyle>
          <a:p>
            <a:pPr lvl="0"/>
            <a:r>
              <a:rPr lang="en-US" dirty="0" smtClean="0"/>
              <a:t>+27 11 Direct line</a:t>
            </a:r>
          </a:p>
        </p:txBody>
      </p:sp>
      <p:sp>
        <p:nvSpPr>
          <p:cNvPr id="21" name="Text Placeholder 8"/>
          <p:cNvSpPr>
            <a:spLocks noGrp="1"/>
          </p:cNvSpPr>
          <p:nvPr>
            <p:ph type="body" sz="quarter" idx="37" hasCustomPrompt="1"/>
          </p:nvPr>
        </p:nvSpPr>
        <p:spPr>
          <a:xfrm>
            <a:off x="468312" y="4293096"/>
            <a:ext cx="5399831" cy="338554"/>
          </a:xfrm>
        </p:spPr>
        <p:txBody>
          <a:bodyPr/>
          <a:lstStyle>
            <a:lvl1pPr marL="342900" indent="-342900">
              <a:buFont typeface="Arial" pitchFamily="34" charset="0"/>
              <a:buChar char="•"/>
              <a:defRPr sz="1600" baseline="0">
                <a:solidFill>
                  <a:srgbClr val="F07D35"/>
                </a:solidFill>
              </a:defRPr>
            </a:lvl1pPr>
            <a:lvl2pPr marL="361950" indent="0">
              <a:buNone/>
              <a:defRPr sz="1200">
                <a:solidFill>
                  <a:schemeClr val="bg2">
                    <a:lumMod val="25000"/>
                  </a:schemeClr>
                </a:solidFill>
              </a:defRPr>
            </a:lvl2pPr>
          </a:lstStyle>
          <a:p>
            <a:pPr lvl="0"/>
            <a:r>
              <a:rPr lang="en-US" dirty="0" smtClean="0"/>
              <a:t>Contact name</a:t>
            </a:r>
          </a:p>
        </p:txBody>
      </p:sp>
      <p:sp>
        <p:nvSpPr>
          <p:cNvPr id="25" name="Text Placeholder 8"/>
          <p:cNvSpPr>
            <a:spLocks noGrp="1"/>
          </p:cNvSpPr>
          <p:nvPr>
            <p:ph type="body" sz="quarter" idx="41" hasCustomPrompt="1"/>
          </p:nvPr>
        </p:nvSpPr>
        <p:spPr>
          <a:xfrm>
            <a:off x="467544" y="2916323"/>
            <a:ext cx="5399831" cy="338554"/>
          </a:xfrm>
        </p:spPr>
        <p:txBody>
          <a:bodyPr/>
          <a:lstStyle>
            <a:lvl1pPr marL="342900" indent="-342900">
              <a:buFont typeface="Arial" pitchFamily="34" charset="0"/>
              <a:buChar char="•"/>
              <a:defRPr sz="1600" baseline="0">
                <a:solidFill>
                  <a:srgbClr val="F07D35"/>
                </a:solidFill>
              </a:defRPr>
            </a:lvl1pPr>
            <a:lvl2pPr marL="361950" indent="0">
              <a:buNone/>
              <a:defRPr sz="1200">
                <a:solidFill>
                  <a:schemeClr val="bg2">
                    <a:lumMod val="25000"/>
                  </a:schemeClr>
                </a:solidFill>
              </a:defRPr>
            </a:lvl2pPr>
          </a:lstStyle>
          <a:p>
            <a:pPr lvl="0"/>
            <a:r>
              <a:rPr lang="en-US" dirty="0" smtClean="0"/>
              <a:t>Contact name</a:t>
            </a:r>
          </a:p>
        </p:txBody>
      </p:sp>
      <p:sp>
        <p:nvSpPr>
          <p:cNvPr id="18" name="Slide Number Placeholder 15"/>
          <p:cNvSpPr>
            <a:spLocks noGrp="1"/>
          </p:cNvSpPr>
          <p:nvPr>
            <p:ph type="sldNum" sz="quarter" idx="45"/>
          </p:nvPr>
        </p:nvSpPr>
        <p:spPr>
          <a:xfrm>
            <a:off x="8521700" y="6092825"/>
            <a:ext cx="587375" cy="288925"/>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75A262D9-24A2-4E49-80CC-0869FC0C9BE2}" type="slidenum">
              <a:rPr lang="en-US"/>
              <a:pPr>
                <a:defRPr/>
              </a:pPr>
              <a:t>‹#›</a:t>
            </a:fld>
            <a:endParaRPr lang="en-US" dirty="0"/>
          </a:p>
        </p:txBody>
      </p:sp>
      <p:sp>
        <p:nvSpPr>
          <p:cNvPr id="31" name="Text Placeholder 25"/>
          <p:cNvSpPr>
            <a:spLocks noGrp="1"/>
          </p:cNvSpPr>
          <p:nvPr>
            <p:ph type="body" sz="quarter" idx="46" hasCustomPrompt="1"/>
          </p:nvPr>
        </p:nvSpPr>
        <p:spPr>
          <a:xfrm>
            <a:off x="827584" y="3428999"/>
            <a:ext cx="5040560" cy="204991"/>
          </a:xfrm>
        </p:spPr>
        <p:txBody>
          <a:bodyPr/>
          <a:lstStyle>
            <a:lvl1pPr>
              <a:defRPr sz="1200" baseline="0">
                <a:solidFill>
                  <a:srgbClr val="465560"/>
                </a:solidFill>
              </a:defRPr>
            </a:lvl1pPr>
          </a:lstStyle>
          <a:p>
            <a:pPr lvl="0"/>
            <a:r>
              <a:rPr lang="en-US" dirty="0" smtClean="0"/>
              <a:t>+27 Cell no</a:t>
            </a:r>
          </a:p>
        </p:txBody>
      </p:sp>
      <p:sp>
        <p:nvSpPr>
          <p:cNvPr id="35" name="Text Placeholder 25"/>
          <p:cNvSpPr>
            <a:spLocks noGrp="1"/>
          </p:cNvSpPr>
          <p:nvPr>
            <p:ph type="body" sz="quarter" idx="47" hasCustomPrompt="1"/>
          </p:nvPr>
        </p:nvSpPr>
        <p:spPr>
          <a:xfrm>
            <a:off x="827584" y="3645023"/>
            <a:ext cx="5040560" cy="235769"/>
          </a:xfrm>
        </p:spPr>
        <p:txBody>
          <a:bodyPr/>
          <a:lstStyle>
            <a:lvl1pPr>
              <a:defRPr sz="1200" baseline="0">
                <a:solidFill>
                  <a:srgbClr val="465560"/>
                </a:solidFill>
              </a:defRPr>
            </a:lvl1pPr>
          </a:lstStyle>
          <a:p>
            <a:pPr lvl="0"/>
            <a:r>
              <a:rPr lang="en-US" dirty="0" smtClean="0"/>
              <a:t>Email</a:t>
            </a:r>
          </a:p>
        </p:txBody>
      </p:sp>
      <p:sp>
        <p:nvSpPr>
          <p:cNvPr id="36" name="Text Placeholder 25"/>
          <p:cNvSpPr>
            <a:spLocks noGrp="1"/>
          </p:cNvSpPr>
          <p:nvPr>
            <p:ph type="body" sz="quarter" idx="48" hasCustomPrompt="1"/>
          </p:nvPr>
        </p:nvSpPr>
        <p:spPr>
          <a:xfrm>
            <a:off x="827584" y="3212976"/>
            <a:ext cx="5040560" cy="216024"/>
          </a:xfrm>
        </p:spPr>
        <p:txBody>
          <a:bodyPr/>
          <a:lstStyle>
            <a:lvl1pPr>
              <a:defRPr sz="1200" baseline="0">
                <a:solidFill>
                  <a:srgbClr val="465560"/>
                </a:solidFill>
              </a:defRPr>
            </a:lvl1pPr>
          </a:lstStyle>
          <a:p>
            <a:pPr lvl="0"/>
            <a:r>
              <a:rPr lang="en-US" dirty="0" smtClean="0"/>
              <a:t>+27 11 Direct line</a:t>
            </a:r>
          </a:p>
        </p:txBody>
      </p:sp>
      <p:sp>
        <p:nvSpPr>
          <p:cNvPr id="37" name="Text Placeholder 25"/>
          <p:cNvSpPr>
            <a:spLocks noGrp="1"/>
          </p:cNvSpPr>
          <p:nvPr>
            <p:ph type="body" sz="quarter" idx="49" hasCustomPrompt="1"/>
          </p:nvPr>
        </p:nvSpPr>
        <p:spPr>
          <a:xfrm>
            <a:off x="827584" y="4797151"/>
            <a:ext cx="5040560" cy="204991"/>
          </a:xfrm>
        </p:spPr>
        <p:txBody>
          <a:bodyPr/>
          <a:lstStyle>
            <a:lvl1pPr>
              <a:defRPr sz="1200" baseline="0">
                <a:solidFill>
                  <a:srgbClr val="465560"/>
                </a:solidFill>
              </a:defRPr>
            </a:lvl1pPr>
          </a:lstStyle>
          <a:p>
            <a:pPr lvl="0"/>
            <a:r>
              <a:rPr lang="en-US" dirty="0" smtClean="0"/>
              <a:t>+27 Cell no</a:t>
            </a:r>
          </a:p>
        </p:txBody>
      </p:sp>
      <p:sp>
        <p:nvSpPr>
          <p:cNvPr id="38" name="Text Placeholder 25"/>
          <p:cNvSpPr>
            <a:spLocks noGrp="1"/>
          </p:cNvSpPr>
          <p:nvPr>
            <p:ph type="body" sz="quarter" idx="50" hasCustomPrompt="1"/>
          </p:nvPr>
        </p:nvSpPr>
        <p:spPr>
          <a:xfrm>
            <a:off x="827584" y="5013175"/>
            <a:ext cx="5040560" cy="235769"/>
          </a:xfrm>
        </p:spPr>
        <p:txBody>
          <a:bodyPr/>
          <a:lstStyle>
            <a:lvl1pPr>
              <a:defRPr sz="1200" baseline="0">
                <a:solidFill>
                  <a:srgbClr val="465560"/>
                </a:solidFill>
              </a:defRPr>
            </a:lvl1pPr>
          </a:lstStyle>
          <a:p>
            <a:pPr lvl="0"/>
            <a:r>
              <a:rPr lang="en-US" dirty="0" smtClean="0"/>
              <a:t>Email</a:t>
            </a:r>
          </a:p>
        </p:txBody>
      </p:sp>
      <p:sp>
        <p:nvSpPr>
          <p:cNvPr id="39" name="Text Placeholder 25"/>
          <p:cNvSpPr>
            <a:spLocks noGrp="1"/>
          </p:cNvSpPr>
          <p:nvPr>
            <p:ph type="body" sz="quarter" idx="51" hasCustomPrompt="1"/>
          </p:nvPr>
        </p:nvSpPr>
        <p:spPr>
          <a:xfrm>
            <a:off x="827584" y="4581128"/>
            <a:ext cx="5040560" cy="216024"/>
          </a:xfrm>
        </p:spPr>
        <p:txBody>
          <a:bodyPr/>
          <a:lstStyle>
            <a:lvl1pPr>
              <a:defRPr sz="1200" baseline="0">
                <a:solidFill>
                  <a:srgbClr val="465560"/>
                </a:solidFill>
              </a:defRPr>
            </a:lvl1pPr>
          </a:lstStyle>
          <a:p>
            <a:pPr lvl="0"/>
            <a:r>
              <a:rPr lang="en-US" dirty="0" smtClean="0"/>
              <a:t>+27 11 Direct line</a:t>
            </a:r>
          </a:p>
        </p:txBody>
      </p:sp>
    </p:spTree>
    <p:extLst>
      <p:ext uri="{BB962C8B-B14F-4D97-AF65-F5344CB8AC3E}">
        <p14:creationId xmlns:p14="http://schemas.microsoft.com/office/powerpoint/2010/main" val="2988802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0"/>
            <a:ext cx="3240087"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73075" y="4508500"/>
            <a:ext cx="640873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1400" b="1" dirty="0" smtClean="0">
                <a:solidFill>
                  <a:srgbClr val="F07D35"/>
                </a:solidFill>
                <a:latin typeface="Verdana" pitchFamily="34" charset="0"/>
                <a:ea typeface="Verdana" pitchFamily="34" charset="0"/>
                <a:cs typeface="Verdana" pitchFamily="34" charset="0"/>
              </a:rPr>
              <a:t>www.webberwentzel.com</a:t>
            </a:r>
          </a:p>
          <a:p>
            <a:pPr>
              <a:defRPr/>
            </a:pPr>
            <a:endParaRPr lang="en-GB" sz="1600" b="1" dirty="0" smtClean="0">
              <a:solidFill>
                <a:srgbClr val="F07D35"/>
              </a:solidFill>
              <a:latin typeface="Verdana" pitchFamily="34" charset="0"/>
              <a:ea typeface="Verdana" pitchFamily="34" charset="0"/>
              <a:cs typeface="Verdana" pitchFamily="34" charset="0"/>
            </a:endParaRPr>
          </a:p>
          <a:p>
            <a:pPr>
              <a:lnSpc>
                <a:spcPct val="150000"/>
              </a:lnSpc>
              <a:defRPr/>
            </a:pPr>
            <a:r>
              <a:rPr lang="en-GB" sz="1100" b="1" dirty="0" smtClean="0">
                <a:solidFill>
                  <a:srgbClr val="F07D35"/>
                </a:solidFill>
                <a:latin typeface="Verdana" pitchFamily="34" charset="0"/>
                <a:ea typeface="Verdana" pitchFamily="34" charset="0"/>
                <a:cs typeface="Verdana" pitchFamily="34" charset="0"/>
              </a:rPr>
              <a:t>JOHANNESBURG		CAPE TOWN</a:t>
            </a:r>
          </a:p>
          <a:p>
            <a:pPr>
              <a:lnSpc>
                <a:spcPct val="150000"/>
              </a:lnSpc>
              <a:defRPr/>
            </a:pPr>
            <a:r>
              <a:rPr lang="en-GB" sz="1000" dirty="0" smtClean="0">
                <a:solidFill>
                  <a:srgbClr val="465560"/>
                </a:solidFill>
                <a:latin typeface="Verdana" pitchFamily="34" charset="0"/>
                <a:ea typeface="Verdana" pitchFamily="34" charset="0"/>
                <a:cs typeface="Verdana" pitchFamily="34" charset="0"/>
              </a:rPr>
              <a:t>10, 16 &amp; 18 Fricker Road,		15</a:t>
            </a:r>
            <a:r>
              <a:rPr lang="en-GB" sz="1000" baseline="30000" dirty="0" smtClean="0">
                <a:solidFill>
                  <a:srgbClr val="465560"/>
                </a:solidFill>
                <a:latin typeface="Verdana" pitchFamily="34" charset="0"/>
                <a:ea typeface="Verdana" pitchFamily="34" charset="0"/>
                <a:cs typeface="Verdana" pitchFamily="34" charset="0"/>
              </a:rPr>
              <a:t>th</a:t>
            </a:r>
            <a:r>
              <a:rPr lang="en-GB" sz="1000" dirty="0" smtClean="0">
                <a:solidFill>
                  <a:srgbClr val="465560"/>
                </a:solidFill>
                <a:latin typeface="Verdana" pitchFamily="34" charset="0"/>
                <a:ea typeface="Verdana" pitchFamily="34" charset="0"/>
                <a:cs typeface="Verdana" pitchFamily="34" charset="0"/>
              </a:rPr>
              <a:t> Floor, Convention Tower</a:t>
            </a:r>
          </a:p>
          <a:p>
            <a:pPr>
              <a:lnSpc>
                <a:spcPct val="150000"/>
              </a:lnSpc>
              <a:defRPr/>
            </a:pPr>
            <a:r>
              <a:rPr lang="en-GB" sz="1000" dirty="0" smtClean="0">
                <a:solidFill>
                  <a:srgbClr val="465560"/>
                </a:solidFill>
                <a:latin typeface="Verdana" pitchFamily="34" charset="0"/>
                <a:ea typeface="Verdana" pitchFamily="34" charset="0"/>
                <a:cs typeface="Verdana" pitchFamily="34" charset="0"/>
              </a:rPr>
              <a:t>Illovo Boulevard,		Heerengracht, Foreshore</a:t>
            </a:r>
          </a:p>
          <a:p>
            <a:pPr>
              <a:lnSpc>
                <a:spcPct val="150000"/>
              </a:lnSpc>
              <a:defRPr/>
            </a:pPr>
            <a:r>
              <a:rPr lang="en-GB" sz="1000" dirty="0" smtClean="0">
                <a:solidFill>
                  <a:srgbClr val="465560"/>
                </a:solidFill>
                <a:latin typeface="Verdana" pitchFamily="34" charset="0"/>
                <a:ea typeface="Verdana" pitchFamily="34" charset="0"/>
                <a:cs typeface="Verdana" pitchFamily="34" charset="0"/>
              </a:rPr>
              <a:t>Johannesburg, 2196, South Africa	Cape Town, 8001, South Africa</a:t>
            </a:r>
          </a:p>
          <a:p>
            <a:pPr>
              <a:lnSpc>
                <a:spcPct val="150000"/>
              </a:lnSpc>
              <a:defRPr/>
            </a:pPr>
            <a:r>
              <a:rPr lang="en-GB" sz="1000" dirty="0" smtClean="0">
                <a:solidFill>
                  <a:srgbClr val="465560"/>
                </a:solidFill>
                <a:latin typeface="Verdana" pitchFamily="34" charset="0"/>
                <a:ea typeface="Verdana" pitchFamily="34" charset="0"/>
                <a:cs typeface="Verdana" pitchFamily="34" charset="0"/>
              </a:rPr>
              <a:t>T +27 11 530 5000		T +27 21 431 7000</a:t>
            </a:r>
          </a:p>
        </p:txBody>
      </p:sp>
    </p:spTree>
    <p:extLst>
      <p:ext uri="{BB962C8B-B14F-4D97-AF65-F5344CB8AC3E}">
        <p14:creationId xmlns:p14="http://schemas.microsoft.com/office/powerpoint/2010/main" val="29709393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30872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8101013" y="0"/>
            <a:ext cx="10429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GB"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1113"/>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26469"/>
            <a:ext cx="8219256" cy="726267"/>
          </a:xfrm>
        </p:spPr>
        <p:txBody>
          <a:bodyPr>
            <a:noAutofit/>
          </a:bodyPr>
          <a:lstStyle>
            <a:lvl1pPr>
              <a:defRPr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191523"/>
            <a:ext cx="8229600" cy="1877437"/>
          </a:xfrm>
        </p:spPr>
        <p:txBody>
          <a:bodyPr/>
          <a:lstStyle>
            <a:lvl1pPr marL="265113" indent="-265113">
              <a:buFont typeface="Arial" pitchFamily="34" charset="0"/>
              <a:buChar char="•"/>
              <a:defRPr baseline="0">
                <a:solidFill>
                  <a:schemeClr val="accent4">
                    <a:lumMod val="25000"/>
                  </a:schemeClr>
                </a:solidFill>
              </a:defRPr>
            </a:lvl1pPr>
            <a:lvl2pPr marL="539750" indent="-274638">
              <a:defRPr sz="2000">
                <a:solidFill>
                  <a:schemeClr val="accent4">
                    <a:lumMod val="25000"/>
                  </a:schemeClr>
                </a:solidFill>
              </a:defRPr>
            </a:lvl2pPr>
            <a:lvl3pPr marL="804863" indent="-265113">
              <a:defRPr sz="2000">
                <a:solidFill>
                  <a:schemeClr val="accent4">
                    <a:lumMod val="25000"/>
                  </a:schemeClr>
                </a:solidFill>
              </a:defRPr>
            </a:lvl3pPr>
            <a:lvl4pPr marL="1079500" indent="-274638">
              <a:defRPr sz="2000">
                <a:solidFill>
                  <a:schemeClr val="accent4">
                    <a:lumMod val="25000"/>
                  </a:schemeClr>
                </a:solidFill>
              </a:defRPr>
            </a:lvl4pPr>
            <a:lvl5pPr marL="1344613" indent="-265113">
              <a:defRPr>
                <a:solidFill>
                  <a:schemeClr val="accent4">
                    <a:lumMod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5"/>
          <p:cNvSpPr>
            <a:spLocks noGrp="1"/>
          </p:cNvSpPr>
          <p:nvPr>
            <p:ph type="sldNum" sz="quarter" idx="10"/>
          </p:nvPr>
        </p:nvSpPr>
        <p:spPr>
          <a:xfrm>
            <a:off x="8521700" y="6092825"/>
            <a:ext cx="587375" cy="288925"/>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524DE07F-D8E3-431F-A06F-E83C4FE32A88}" type="slidenum">
              <a:rPr lang="en-US"/>
              <a:pPr>
                <a:defRPr/>
              </a:pPr>
              <a:t>‹#›</a:t>
            </a:fld>
            <a:endParaRPr lang="en-US" dirty="0"/>
          </a:p>
        </p:txBody>
      </p:sp>
    </p:spTree>
    <p:extLst>
      <p:ext uri="{BB962C8B-B14F-4D97-AF65-F5344CB8AC3E}">
        <p14:creationId xmlns:p14="http://schemas.microsoft.com/office/powerpoint/2010/main" val="360570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30872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1113"/>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44331"/>
            <a:ext cx="8229600" cy="852421"/>
          </a:xfrm>
        </p:spPr>
        <p:txBody>
          <a:bodyPr/>
          <a:lstStyle>
            <a:lvl1pPr>
              <a:defRPr cap="all" baseline="0"/>
            </a:lvl1pPr>
          </a:lstStyle>
          <a:p>
            <a:r>
              <a:rPr lang="en-US" smtClean="0"/>
              <a:t>Click to edit Master title style</a:t>
            </a:r>
            <a:endParaRPr lang="en-GB" dirty="0"/>
          </a:p>
        </p:txBody>
      </p:sp>
      <p:sp>
        <p:nvSpPr>
          <p:cNvPr id="5" name="Slide Number Placeholder 15"/>
          <p:cNvSpPr>
            <a:spLocks noGrp="1"/>
          </p:cNvSpPr>
          <p:nvPr>
            <p:ph type="sldNum" sz="quarter" idx="10"/>
          </p:nvPr>
        </p:nvSpPr>
        <p:spPr>
          <a:xfrm>
            <a:off x="8594725" y="6092825"/>
            <a:ext cx="585788" cy="288925"/>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6C1B57D3-E148-4AC2-A89B-BF24A9F381EA}" type="slidenum">
              <a:rPr lang="en-US"/>
              <a:pPr>
                <a:defRPr/>
              </a:pPr>
              <a:t>‹#›</a:t>
            </a:fld>
            <a:endParaRPr lang="en-US" dirty="0"/>
          </a:p>
        </p:txBody>
      </p:sp>
    </p:spTree>
    <p:extLst>
      <p:ext uri="{BB962C8B-B14F-4D97-AF65-F5344CB8AC3E}">
        <p14:creationId xmlns:p14="http://schemas.microsoft.com/office/powerpoint/2010/main" val="126265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30872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1113"/>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5"/>
          <p:cNvSpPr>
            <a:spLocks noGrp="1"/>
          </p:cNvSpPr>
          <p:nvPr>
            <p:ph type="sldNum" sz="quarter" idx="10"/>
          </p:nvPr>
        </p:nvSpPr>
        <p:spPr>
          <a:xfrm>
            <a:off x="8521700" y="6092825"/>
            <a:ext cx="587375" cy="288925"/>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752B6EF3-BAA4-4F20-B006-2FB47562DCB2}" type="slidenum">
              <a:rPr lang="en-US"/>
              <a:pPr>
                <a:defRPr/>
              </a:pPr>
              <a:t>‹#›</a:t>
            </a:fld>
            <a:endParaRPr lang="en-US" dirty="0"/>
          </a:p>
        </p:txBody>
      </p:sp>
    </p:spTree>
    <p:extLst>
      <p:ext uri="{BB962C8B-B14F-4D97-AF65-F5344CB8AC3E}">
        <p14:creationId xmlns:p14="http://schemas.microsoft.com/office/powerpoint/2010/main" val="2303592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30872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1113"/>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37893"/>
            <a:ext cx="8229600" cy="814843"/>
          </a:xfrm>
        </p:spPr>
        <p:txBody>
          <a:bodyPr/>
          <a:lstStyle>
            <a:lvl1pPr>
              <a:defRPr cap="all"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7544" y="1171778"/>
            <a:ext cx="4104456" cy="1975926"/>
          </a:xfrm>
        </p:spPr>
        <p:txBody>
          <a:bodyPr/>
          <a:lstStyle>
            <a:lvl1pPr marL="265113" marR="0" indent="-265113" algn="l" defTabSz="270000" rtl="0" eaLnBrk="1" fontAlgn="auto" latinLnBrk="0" hangingPunct="1">
              <a:lnSpc>
                <a:spcPct val="100000"/>
              </a:lnSpc>
              <a:spcBef>
                <a:spcPct val="20000"/>
              </a:spcBef>
              <a:spcAft>
                <a:spcPts val="0"/>
              </a:spcAft>
              <a:buClr>
                <a:srgbClr val="465560"/>
              </a:buClr>
              <a:buSzPct val="120000"/>
              <a:buFont typeface="Calibri" pitchFamily="34" charset="0"/>
              <a:buChar char="•"/>
              <a:tabLst>
                <a:tab pos="270000" algn="l"/>
              </a:tabLst>
              <a:defRPr lang="en-US" sz="1800" kern="1200" baseline="0" dirty="0" smtClean="0">
                <a:solidFill>
                  <a:schemeClr val="accent4">
                    <a:lumMod val="25000"/>
                  </a:schemeClr>
                </a:solidFill>
                <a:latin typeface="+mn-lt"/>
                <a:ea typeface="+mn-ea"/>
                <a:cs typeface="+mn-cs"/>
              </a:defRPr>
            </a:lvl1pPr>
            <a:lvl2pPr>
              <a:defRPr sz="1800">
                <a:solidFill>
                  <a:schemeClr val="accent4">
                    <a:lumMod val="25000"/>
                  </a:schemeClr>
                </a:solidFill>
              </a:defRPr>
            </a:lvl2pPr>
            <a:lvl3pPr marL="1073150" indent="-360363">
              <a:defRPr sz="1800">
                <a:solidFill>
                  <a:schemeClr val="accent4">
                    <a:lumMod val="25000"/>
                  </a:schemeClr>
                </a:solidFill>
              </a:defRPr>
            </a:lvl3pPr>
            <a:lvl4pPr marL="1435100" indent="-355600">
              <a:defRPr sz="1800">
                <a:solidFill>
                  <a:schemeClr val="accent4">
                    <a:lumMod val="25000"/>
                  </a:schemeClr>
                </a:solidFill>
              </a:defRPr>
            </a:lvl4pPr>
            <a:lvl5pPr>
              <a:defRPr sz="1800">
                <a:solidFill>
                  <a:schemeClr val="accent4">
                    <a:lumMod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58544" y="1171778"/>
            <a:ext cx="4038600" cy="1975926"/>
          </a:xfrm>
        </p:spPr>
        <p:txBody>
          <a:bodyPr/>
          <a:lstStyle>
            <a:lvl1pPr marL="355600" marR="0" indent="-355600" algn="l" defTabSz="457200" rtl="0" eaLnBrk="1" fontAlgn="auto" latinLnBrk="0" hangingPunct="1">
              <a:lnSpc>
                <a:spcPct val="100000"/>
              </a:lnSpc>
              <a:spcBef>
                <a:spcPct val="20000"/>
              </a:spcBef>
              <a:spcAft>
                <a:spcPts val="0"/>
              </a:spcAft>
              <a:buClr>
                <a:srgbClr val="465560"/>
              </a:buClr>
              <a:buSzPct val="120000"/>
              <a:buFont typeface="Calibri" pitchFamily="34" charset="0"/>
              <a:buChar char="•"/>
              <a:tabLst/>
              <a:defRPr sz="1800">
                <a:solidFill>
                  <a:schemeClr val="accent4">
                    <a:lumMod val="25000"/>
                  </a:schemeClr>
                </a:solidFill>
              </a:defRPr>
            </a:lvl1pPr>
            <a:lvl2pPr>
              <a:defRPr sz="1800">
                <a:solidFill>
                  <a:schemeClr val="accent4">
                    <a:lumMod val="25000"/>
                  </a:schemeClr>
                </a:solidFill>
              </a:defRPr>
            </a:lvl2pPr>
            <a:lvl3pPr>
              <a:defRPr sz="1800">
                <a:solidFill>
                  <a:schemeClr val="accent4">
                    <a:lumMod val="25000"/>
                  </a:schemeClr>
                </a:solidFill>
              </a:defRPr>
            </a:lvl3pPr>
            <a:lvl4pPr>
              <a:defRPr sz="1800">
                <a:solidFill>
                  <a:schemeClr val="accent4">
                    <a:lumMod val="25000"/>
                  </a:schemeClr>
                </a:solidFill>
              </a:defRPr>
            </a:lvl4pPr>
            <a:lvl5pPr>
              <a:defRPr sz="1800">
                <a:solidFill>
                  <a:schemeClr val="accent4">
                    <a:lumMod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15"/>
          <p:cNvSpPr>
            <a:spLocks noGrp="1"/>
          </p:cNvSpPr>
          <p:nvPr>
            <p:ph type="sldNum" sz="quarter" idx="10"/>
          </p:nvPr>
        </p:nvSpPr>
        <p:spPr>
          <a:xfrm>
            <a:off x="8521700" y="6092825"/>
            <a:ext cx="587375" cy="288925"/>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51A77C0A-B3F7-4D06-A7FB-374313D586F2}" type="slidenum">
              <a:rPr lang="en-US"/>
              <a:pPr>
                <a:defRPr/>
              </a:pPr>
              <a:t>‹#›</a:t>
            </a:fld>
            <a:endParaRPr lang="en-US" dirty="0"/>
          </a:p>
        </p:txBody>
      </p:sp>
    </p:spTree>
    <p:extLst>
      <p:ext uri="{BB962C8B-B14F-4D97-AF65-F5344CB8AC3E}">
        <p14:creationId xmlns:p14="http://schemas.microsoft.com/office/powerpoint/2010/main" val="238024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30872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1113"/>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44331"/>
            <a:ext cx="8229600" cy="852421"/>
          </a:xfrm>
        </p:spPr>
        <p:txBody>
          <a:bodyPr/>
          <a:lstStyle>
            <a:lvl1pPr>
              <a:defRPr cap="all" baseline="0"/>
            </a:lvl1pPr>
          </a:lstStyle>
          <a:p>
            <a:r>
              <a:rPr lang="en-US" smtClean="0"/>
              <a:t>Click to edit Master title style</a:t>
            </a:r>
            <a:endParaRPr lang="en-GB" dirty="0"/>
          </a:p>
        </p:txBody>
      </p:sp>
      <p:sp>
        <p:nvSpPr>
          <p:cNvPr id="3" name="Text Placeholder 2"/>
          <p:cNvSpPr>
            <a:spLocks noGrp="1"/>
          </p:cNvSpPr>
          <p:nvPr>
            <p:ph type="body" idx="1"/>
          </p:nvPr>
        </p:nvSpPr>
        <p:spPr>
          <a:xfrm>
            <a:off x="456183" y="1324104"/>
            <a:ext cx="4040188" cy="639762"/>
          </a:xfrm>
        </p:spPr>
        <p:txBody>
          <a:bodyPr anchor="b"/>
          <a:lstStyle>
            <a:lvl1pPr marL="0" indent="0">
              <a:buNone/>
              <a:defRPr sz="2400" b="1">
                <a:solidFill>
                  <a:srgbClr val="F07D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183" y="1963866"/>
            <a:ext cx="4040188" cy="1975926"/>
          </a:xfrm>
        </p:spPr>
        <p:txBody>
          <a:bodyPr/>
          <a:lstStyle>
            <a:lvl1pPr marL="355600" marR="0" indent="-355600" algn="l" defTabSz="457200" rtl="0" eaLnBrk="1" fontAlgn="auto" latinLnBrk="0" hangingPunct="1">
              <a:lnSpc>
                <a:spcPct val="100000"/>
              </a:lnSpc>
              <a:spcBef>
                <a:spcPct val="20000"/>
              </a:spcBef>
              <a:spcAft>
                <a:spcPts val="0"/>
              </a:spcAft>
              <a:buClr>
                <a:srgbClr val="465560"/>
              </a:buClr>
              <a:buSzPct val="120000"/>
              <a:buFont typeface="Calibri" pitchFamily="34" charset="0"/>
              <a:buChar char="•"/>
              <a:tabLst/>
              <a:defRPr sz="1800">
                <a:solidFill>
                  <a:schemeClr val="accent4">
                    <a:lumMod val="25000"/>
                  </a:schemeClr>
                </a:solidFill>
              </a:defRPr>
            </a:lvl1pPr>
            <a:lvl2pPr>
              <a:defRPr sz="1800">
                <a:solidFill>
                  <a:schemeClr val="accent4">
                    <a:lumMod val="25000"/>
                  </a:schemeClr>
                </a:solidFill>
              </a:defRPr>
            </a:lvl2pPr>
            <a:lvl3pPr>
              <a:defRPr sz="1800">
                <a:solidFill>
                  <a:schemeClr val="accent4">
                    <a:lumMod val="25000"/>
                  </a:schemeClr>
                </a:solidFill>
              </a:defRPr>
            </a:lvl3pPr>
            <a:lvl4pPr>
              <a:defRPr sz="1800">
                <a:solidFill>
                  <a:schemeClr val="accent4">
                    <a:lumMod val="25000"/>
                  </a:schemeClr>
                </a:solidFill>
              </a:defRPr>
            </a:lvl4pPr>
            <a:lvl5pPr>
              <a:defRPr sz="1800">
                <a:solidFill>
                  <a:schemeClr val="accent4">
                    <a:lumMod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4008" y="1324104"/>
            <a:ext cx="4041775" cy="639762"/>
          </a:xfrm>
        </p:spPr>
        <p:txBody>
          <a:bodyPr anchor="b"/>
          <a:lstStyle>
            <a:lvl1pPr marL="0" indent="0">
              <a:buNone/>
              <a:defRPr sz="2400" b="1">
                <a:solidFill>
                  <a:srgbClr val="F07D3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008" y="1963866"/>
            <a:ext cx="4041775" cy="1975926"/>
          </a:xfrm>
        </p:spPr>
        <p:txBody>
          <a:bodyPr/>
          <a:lstStyle>
            <a:lvl1pPr marL="355600" marR="0" indent="-355600" algn="l" defTabSz="457200" rtl="0" eaLnBrk="1" fontAlgn="auto" latinLnBrk="0" hangingPunct="1">
              <a:lnSpc>
                <a:spcPct val="100000"/>
              </a:lnSpc>
              <a:spcBef>
                <a:spcPct val="20000"/>
              </a:spcBef>
              <a:spcAft>
                <a:spcPts val="0"/>
              </a:spcAft>
              <a:buClr>
                <a:srgbClr val="465560"/>
              </a:buClr>
              <a:buSzPct val="120000"/>
              <a:buFont typeface="Calibri" pitchFamily="34" charset="0"/>
              <a:buChar char="•"/>
              <a:tabLst/>
              <a:defRPr sz="1800">
                <a:solidFill>
                  <a:schemeClr val="accent4">
                    <a:lumMod val="25000"/>
                  </a:schemeClr>
                </a:solidFill>
              </a:defRPr>
            </a:lvl1pPr>
            <a:lvl2pPr>
              <a:defRPr sz="1800">
                <a:solidFill>
                  <a:schemeClr val="accent4">
                    <a:lumMod val="25000"/>
                  </a:schemeClr>
                </a:solidFill>
              </a:defRPr>
            </a:lvl2pPr>
            <a:lvl3pPr>
              <a:defRPr sz="1800">
                <a:solidFill>
                  <a:schemeClr val="accent4">
                    <a:lumMod val="25000"/>
                  </a:schemeClr>
                </a:solidFill>
              </a:defRPr>
            </a:lvl3pPr>
            <a:lvl4pPr>
              <a:defRPr sz="1800">
                <a:solidFill>
                  <a:schemeClr val="accent4">
                    <a:lumMod val="25000"/>
                  </a:schemeClr>
                </a:solidFill>
              </a:defRPr>
            </a:lvl4pPr>
            <a:lvl5pPr>
              <a:defRPr sz="1800">
                <a:solidFill>
                  <a:schemeClr val="accent4">
                    <a:lumMod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15"/>
          <p:cNvSpPr>
            <a:spLocks noGrp="1"/>
          </p:cNvSpPr>
          <p:nvPr>
            <p:ph type="sldNum" sz="quarter" idx="10"/>
          </p:nvPr>
        </p:nvSpPr>
        <p:spPr>
          <a:xfrm>
            <a:off x="8521700" y="6092825"/>
            <a:ext cx="587375" cy="288925"/>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CEF1B765-29B6-49D0-AC66-79BEF1449436}" type="slidenum">
              <a:rPr lang="en-US"/>
              <a:pPr>
                <a:defRPr/>
              </a:pPr>
              <a:t>‹#›</a:t>
            </a:fld>
            <a:endParaRPr lang="en-US" dirty="0"/>
          </a:p>
        </p:txBody>
      </p:sp>
    </p:spTree>
    <p:extLst>
      <p:ext uri="{BB962C8B-B14F-4D97-AF65-F5344CB8AC3E}">
        <p14:creationId xmlns:p14="http://schemas.microsoft.com/office/powerpoint/2010/main" val="257513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30872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1113"/>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79690"/>
            <a:ext cx="3008313" cy="1162050"/>
          </a:xfrm>
        </p:spPr>
        <p:txBody>
          <a:bodyPr anchor="b">
            <a:normAutofit/>
          </a:bodyPr>
          <a:lstStyle>
            <a:lvl1pPr algn="l">
              <a:defRPr sz="2400" b="1" cap="all" baseline="0"/>
            </a:lvl1pPr>
          </a:lstStyle>
          <a:p>
            <a:r>
              <a:rPr lang="en-US" smtClean="0"/>
              <a:t>Click to edit Master title style</a:t>
            </a:r>
            <a:endParaRPr lang="en-GB" dirty="0"/>
          </a:p>
        </p:txBody>
      </p:sp>
      <p:sp>
        <p:nvSpPr>
          <p:cNvPr id="3" name="Content Placeholder 2"/>
          <p:cNvSpPr>
            <a:spLocks noGrp="1"/>
          </p:cNvSpPr>
          <p:nvPr>
            <p:ph idx="1"/>
          </p:nvPr>
        </p:nvSpPr>
        <p:spPr>
          <a:xfrm>
            <a:off x="3575050" y="379690"/>
            <a:ext cx="5111750" cy="1698927"/>
          </a:xfrm>
        </p:spPr>
        <p:txBody>
          <a:bodyPr/>
          <a:lstStyle>
            <a:lvl1pPr marL="201613" marR="0" indent="-201613" algn="l" defTabSz="841375" rtl="0" eaLnBrk="1" fontAlgn="auto" latinLnBrk="0" hangingPunct="1">
              <a:lnSpc>
                <a:spcPct val="100000"/>
              </a:lnSpc>
              <a:spcBef>
                <a:spcPct val="20000"/>
              </a:spcBef>
              <a:spcAft>
                <a:spcPts val="0"/>
              </a:spcAft>
              <a:buClr>
                <a:srgbClr val="465560"/>
              </a:buClr>
              <a:buSzPct val="120000"/>
              <a:buFont typeface="Calibri" pitchFamily="34" charset="0"/>
              <a:buChar char="•"/>
              <a:tabLst>
                <a:tab pos="182563" algn="l"/>
              </a:tabLst>
              <a:defRPr sz="1800">
                <a:solidFill>
                  <a:schemeClr val="accent4">
                    <a:lumMod val="25000"/>
                  </a:schemeClr>
                </a:solidFill>
              </a:defRPr>
            </a:lvl1pPr>
            <a:lvl2pPr>
              <a:defRPr sz="1800">
                <a:solidFill>
                  <a:schemeClr val="accent4">
                    <a:lumMod val="25000"/>
                  </a:schemeClr>
                </a:solidFill>
              </a:defRPr>
            </a:lvl2pPr>
            <a:lvl3pPr>
              <a:defRPr sz="1800">
                <a:solidFill>
                  <a:schemeClr val="accent4">
                    <a:lumMod val="25000"/>
                  </a:schemeClr>
                </a:solidFill>
              </a:defRPr>
            </a:lvl3pPr>
            <a:lvl4pPr>
              <a:defRPr sz="1800">
                <a:solidFill>
                  <a:schemeClr val="accent4">
                    <a:lumMod val="25000"/>
                  </a:schemeClr>
                </a:solidFill>
              </a:defRPr>
            </a:lvl4pPr>
            <a:lvl5pPr>
              <a:defRPr sz="1800">
                <a:solidFill>
                  <a:schemeClr val="accent4">
                    <a:lumMod val="2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541740"/>
            <a:ext cx="3008313" cy="523220"/>
          </a:xfrm>
        </p:spPr>
        <p:txBody>
          <a:bodyPr/>
          <a:lstStyle>
            <a:lvl1pPr marL="0" marR="0" indent="0" algn="l" defTabSz="457200" rtl="0" eaLnBrk="1" fontAlgn="auto" latinLnBrk="0" hangingPunct="1">
              <a:lnSpc>
                <a:spcPct val="100000"/>
              </a:lnSpc>
              <a:spcBef>
                <a:spcPct val="20000"/>
              </a:spcBef>
              <a:spcAft>
                <a:spcPts val="0"/>
              </a:spcAft>
              <a:buClr>
                <a:srgbClr val="465560"/>
              </a:buClr>
              <a:buSzPct val="120000"/>
              <a:buFont typeface="Calibri" pitchFamily="34" charset="0"/>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15"/>
          <p:cNvSpPr>
            <a:spLocks noGrp="1"/>
          </p:cNvSpPr>
          <p:nvPr>
            <p:ph type="sldNum" sz="quarter" idx="10"/>
          </p:nvPr>
        </p:nvSpPr>
        <p:spPr>
          <a:xfrm>
            <a:off x="8521700" y="6092825"/>
            <a:ext cx="587375" cy="288925"/>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76A2CF4E-705B-4A82-B6DA-7787D48FF28E}" type="slidenum">
              <a:rPr lang="en-US"/>
              <a:pPr>
                <a:defRPr/>
              </a:pPr>
              <a:t>‹#›</a:t>
            </a:fld>
            <a:endParaRPr lang="en-US" dirty="0"/>
          </a:p>
        </p:txBody>
      </p:sp>
    </p:spTree>
    <p:extLst>
      <p:ext uri="{BB962C8B-B14F-4D97-AF65-F5344CB8AC3E}">
        <p14:creationId xmlns:p14="http://schemas.microsoft.com/office/powerpoint/2010/main" val="814608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308725"/>
            <a:ext cx="16192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1113"/>
            <a:ext cx="12604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normAutofit/>
          </a:bodyPr>
          <a:lstStyle>
            <a:lvl1pPr algn="l">
              <a:defRPr sz="2400" b="1" cap="all" baseline="0"/>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400">
                <a:solidFill>
                  <a:schemeClr val="accent4">
                    <a:lumMod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15"/>
          <p:cNvSpPr>
            <a:spLocks noGrp="1"/>
          </p:cNvSpPr>
          <p:nvPr>
            <p:ph type="sldNum" sz="quarter" idx="10"/>
          </p:nvPr>
        </p:nvSpPr>
        <p:spPr>
          <a:xfrm>
            <a:off x="8521700" y="6092825"/>
            <a:ext cx="587375" cy="288925"/>
          </a:xfrm>
          <a:prstGeom prst="rect">
            <a:avLst/>
          </a:prstGeom>
        </p:spPr>
        <p:txBody>
          <a:bodyPr/>
          <a:lstStyle>
            <a:lvl1pPr algn="ctr" defTabSz="457200" fontAlgn="auto">
              <a:spcBef>
                <a:spcPts val="0"/>
              </a:spcBef>
              <a:spcAft>
                <a:spcPts val="0"/>
              </a:spcAft>
              <a:defRPr sz="900">
                <a:solidFill>
                  <a:schemeClr val="tx2">
                    <a:lumMod val="50000"/>
                  </a:schemeClr>
                </a:solidFill>
                <a:latin typeface="+mn-lt"/>
                <a:cs typeface="+mn-cs"/>
              </a:defRPr>
            </a:lvl1pPr>
          </a:lstStyle>
          <a:p>
            <a:pPr>
              <a:defRPr/>
            </a:pPr>
            <a:fld id="{711D60E8-FA56-4377-BC46-B1617FD5F6D1}" type="slidenum">
              <a:rPr lang="en-US"/>
              <a:pPr>
                <a:defRPr/>
              </a:pPr>
              <a:t>‹#›</a:t>
            </a:fld>
            <a:endParaRPr lang="en-US" dirty="0"/>
          </a:p>
        </p:txBody>
      </p:sp>
    </p:spTree>
    <p:extLst>
      <p:ext uri="{BB962C8B-B14F-4D97-AF65-F5344CB8AC3E}">
        <p14:creationId xmlns:p14="http://schemas.microsoft.com/office/powerpoint/2010/main" val="89555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_General">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0"/>
            <a:ext cx="3240087"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2"/>
          <p:cNvSpPr>
            <a:spLocks noGrp="1"/>
          </p:cNvSpPr>
          <p:nvPr>
            <p:ph type="body" idx="1"/>
          </p:nvPr>
        </p:nvSpPr>
        <p:spPr>
          <a:xfrm>
            <a:off x="382772" y="2762277"/>
            <a:ext cx="5521228" cy="553998"/>
          </a:xfrm>
          <a:noFill/>
        </p:spPr>
        <p:txBody>
          <a:bodyPr anchor="b"/>
          <a:lstStyle>
            <a:lvl1pPr marL="0" indent="0" algn="l">
              <a:buNone/>
              <a:defRPr sz="3000" b="1" cap="all" baseline="0">
                <a:solidFill>
                  <a:srgbClr val="F07D35"/>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6"/>
          <p:cNvSpPr>
            <a:spLocks noGrp="1"/>
          </p:cNvSpPr>
          <p:nvPr>
            <p:ph type="body" sz="quarter" idx="10"/>
          </p:nvPr>
        </p:nvSpPr>
        <p:spPr>
          <a:xfrm>
            <a:off x="382772" y="3384504"/>
            <a:ext cx="5521228" cy="477054"/>
          </a:xfrm>
        </p:spPr>
        <p:txBody>
          <a:bodyPr/>
          <a:lstStyle>
            <a:lvl1pPr marL="0" indent="0">
              <a:buNone/>
              <a:defRPr sz="2500" b="1">
                <a:solidFill>
                  <a:srgbClr val="465560"/>
                </a:solidFill>
              </a:defRPr>
            </a:lvl1pPr>
          </a:lstStyle>
          <a:p>
            <a:pPr lvl="0"/>
            <a:r>
              <a:rPr lang="en-US" smtClean="0"/>
              <a:t>Click to edit Master text styles</a:t>
            </a:r>
          </a:p>
        </p:txBody>
      </p:sp>
    </p:spTree>
    <p:extLst>
      <p:ext uri="{BB962C8B-B14F-4D97-AF65-F5344CB8AC3E}">
        <p14:creationId xmlns:p14="http://schemas.microsoft.com/office/powerpoint/2010/main" val="22493583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33375"/>
            <a:ext cx="822960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ADD TITLE</a:t>
            </a:r>
          </a:p>
        </p:txBody>
      </p:sp>
      <p:sp>
        <p:nvSpPr>
          <p:cNvPr id="1027" name="Text Placeholder 2"/>
          <p:cNvSpPr>
            <a:spLocks noGrp="1"/>
          </p:cNvSpPr>
          <p:nvPr>
            <p:ph type="body" idx="1"/>
          </p:nvPr>
        </p:nvSpPr>
        <p:spPr bwMode="auto">
          <a:xfrm>
            <a:off x="457200" y="1335088"/>
            <a:ext cx="82296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GB" smtClean="0"/>
              <a:t>Click to add text (textbox will resize to fit text)</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400" b="1" kern="1200">
          <a:solidFill>
            <a:srgbClr val="465560"/>
          </a:solidFill>
          <a:latin typeface="+mj-lt"/>
          <a:ea typeface="+mj-ea"/>
          <a:cs typeface="+mj-cs"/>
        </a:defRPr>
      </a:lvl1pPr>
      <a:lvl2pPr algn="l" defTabSz="457200" rtl="0" eaLnBrk="1" fontAlgn="base" hangingPunct="1">
        <a:spcBef>
          <a:spcPct val="0"/>
        </a:spcBef>
        <a:spcAft>
          <a:spcPct val="0"/>
        </a:spcAft>
        <a:defRPr sz="2400" b="1">
          <a:solidFill>
            <a:srgbClr val="465560"/>
          </a:solidFill>
          <a:latin typeface="Calibri" pitchFamily="34" charset="0"/>
        </a:defRPr>
      </a:lvl2pPr>
      <a:lvl3pPr algn="l" defTabSz="457200" rtl="0" eaLnBrk="1" fontAlgn="base" hangingPunct="1">
        <a:spcBef>
          <a:spcPct val="0"/>
        </a:spcBef>
        <a:spcAft>
          <a:spcPct val="0"/>
        </a:spcAft>
        <a:defRPr sz="2400" b="1">
          <a:solidFill>
            <a:srgbClr val="465560"/>
          </a:solidFill>
          <a:latin typeface="Calibri" pitchFamily="34" charset="0"/>
        </a:defRPr>
      </a:lvl3pPr>
      <a:lvl4pPr algn="l" defTabSz="457200" rtl="0" eaLnBrk="1" fontAlgn="base" hangingPunct="1">
        <a:spcBef>
          <a:spcPct val="0"/>
        </a:spcBef>
        <a:spcAft>
          <a:spcPct val="0"/>
        </a:spcAft>
        <a:defRPr sz="2400" b="1">
          <a:solidFill>
            <a:srgbClr val="465560"/>
          </a:solidFill>
          <a:latin typeface="Calibri" pitchFamily="34" charset="0"/>
        </a:defRPr>
      </a:lvl4pPr>
      <a:lvl5pPr algn="l" defTabSz="457200" rtl="0" eaLnBrk="1" fontAlgn="base" hangingPunct="1">
        <a:spcBef>
          <a:spcPct val="0"/>
        </a:spcBef>
        <a:spcAft>
          <a:spcPct val="0"/>
        </a:spcAft>
        <a:defRPr sz="2400" b="1">
          <a:solidFill>
            <a:srgbClr val="465560"/>
          </a:solidFill>
          <a:latin typeface="Calibri" pitchFamily="34" charset="0"/>
        </a:defRPr>
      </a:lvl5pPr>
      <a:lvl6pPr marL="457200" algn="l" defTabSz="457200" rtl="0" eaLnBrk="1" fontAlgn="base" hangingPunct="1">
        <a:spcBef>
          <a:spcPct val="0"/>
        </a:spcBef>
        <a:spcAft>
          <a:spcPct val="0"/>
        </a:spcAft>
        <a:defRPr sz="2400" b="1">
          <a:solidFill>
            <a:srgbClr val="465560"/>
          </a:solidFill>
          <a:latin typeface="Calibri" pitchFamily="34" charset="0"/>
        </a:defRPr>
      </a:lvl6pPr>
      <a:lvl7pPr marL="914400" algn="l" defTabSz="457200" rtl="0" eaLnBrk="1" fontAlgn="base" hangingPunct="1">
        <a:spcBef>
          <a:spcPct val="0"/>
        </a:spcBef>
        <a:spcAft>
          <a:spcPct val="0"/>
        </a:spcAft>
        <a:defRPr sz="2400" b="1">
          <a:solidFill>
            <a:srgbClr val="465560"/>
          </a:solidFill>
          <a:latin typeface="Calibri" pitchFamily="34" charset="0"/>
        </a:defRPr>
      </a:lvl7pPr>
      <a:lvl8pPr marL="1371600" algn="l" defTabSz="457200" rtl="0" eaLnBrk="1" fontAlgn="base" hangingPunct="1">
        <a:spcBef>
          <a:spcPct val="0"/>
        </a:spcBef>
        <a:spcAft>
          <a:spcPct val="0"/>
        </a:spcAft>
        <a:defRPr sz="2400" b="1">
          <a:solidFill>
            <a:srgbClr val="465560"/>
          </a:solidFill>
          <a:latin typeface="Calibri" pitchFamily="34" charset="0"/>
        </a:defRPr>
      </a:lvl8pPr>
      <a:lvl9pPr marL="1828800" algn="l" defTabSz="457200" rtl="0" eaLnBrk="1" fontAlgn="base" hangingPunct="1">
        <a:spcBef>
          <a:spcPct val="0"/>
        </a:spcBef>
        <a:spcAft>
          <a:spcPct val="0"/>
        </a:spcAft>
        <a:defRPr sz="2400" b="1">
          <a:solidFill>
            <a:srgbClr val="465560"/>
          </a:solidFill>
          <a:latin typeface="Calibri" pitchFamily="34" charset="0"/>
        </a:defRPr>
      </a:lvl9pPr>
    </p:titleStyle>
    <p:bodyStyle>
      <a:lvl1pPr marL="342900" indent="-342900" algn="l" defTabSz="457200" rtl="0" eaLnBrk="1" fontAlgn="base" hangingPunct="1">
        <a:spcBef>
          <a:spcPct val="20000"/>
        </a:spcBef>
        <a:spcAft>
          <a:spcPct val="0"/>
        </a:spcAft>
        <a:buClr>
          <a:srgbClr val="465560"/>
        </a:buClr>
        <a:buSzPct val="120000"/>
        <a:buFont typeface="Calibri" pitchFamily="34" charset="0"/>
        <a:defRPr sz="2000" kern="1200">
          <a:solidFill>
            <a:srgbClr val="000000"/>
          </a:solidFill>
          <a:latin typeface="+mn-lt"/>
          <a:ea typeface="+mn-ea"/>
          <a:cs typeface="+mn-cs"/>
        </a:defRPr>
      </a:lvl1pPr>
      <a:lvl2pPr marL="712788" indent="-350838" algn="l" defTabSz="457200" rtl="0" eaLnBrk="1" fontAlgn="base" hangingPunct="1">
        <a:spcBef>
          <a:spcPct val="20000"/>
        </a:spcBef>
        <a:spcAft>
          <a:spcPct val="0"/>
        </a:spcAft>
        <a:buClr>
          <a:srgbClr val="465560"/>
        </a:buClr>
        <a:buSzPct val="70000"/>
        <a:buFont typeface="Courier New" pitchFamily="49" charset="0"/>
        <a:buChar char="o"/>
        <a:defRPr sz="2000" kern="1200">
          <a:solidFill>
            <a:srgbClr val="000000"/>
          </a:solidFill>
          <a:latin typeface="+mn-lt"/>
          <a:ea typeface="+mn-ea"/>
          <a:cs typeface="+mn-cs"/>
        </a:defRPr>
      </a:lvl2pPr>
      <a:lvl3pPr marL="1073150" indent="-360363" algn="l" defTabSz="457200" rtl="0" eaLnBrk="1" fontAlgn="base" hangingPunct="1">
        <a:spcBef>
          <a:spcPct val="20000"/>
        </a:spcBef>
        <a:spcAft>
          <a:spcPct val="0"/>
        </a:spcAft>
        <a:buClr>
          <a:srgbClr val="465560"/>
        </a:buClr>
        <a:buSzPct val="130000"/>
        <a:buFont typeface="Arial" charset="0"/>
        <a:buChar char="•"/>
        <a:defRPr sz="2000" kern="1200">
          <a:solidFill>
            <a:srgbClr val="000000"/>
          </a:solidFill>
          <a:latin typeface="+mn-lt"/>
          <a:ea typeface="+mn-ea"/>
          <a:cs typeface="+mn-cs"/>
        </a:defRPr>
      </a:lvl3pPr>
      <a:lvl4pPr marL="1435100" indent="-361950" algn="l" defTabSz="457200" rtl="0" eaLnBrk="1" fontAlgn="base" hangingPunct="1">
        <a:spcBef>
          <a:spcPct val="20000"/>
        </a:spcBef>
        <a:spcAft>
          <a:spcPct val="0"/>
        </a:spcAft>
        <a:buClr>
          <a:srgbClr val="465560"/>
        </a:buClr>
        <a:buSzPct val="70000"/>
        <a:buFont typeface="Courier New" pitchFamily="49" charset="0"/>
        <a:buChar char="o"/>
        <a:defRPr sz="2000" kern="1200">
          <a:solidFill>
            <a:srgbClr val="000000"/>
          </a:solidFill>
          <a:latin typeface="+mn-lt"/>
          <a:ea typeface="+mn-ea"/>
          <a:cs typeface="+mn-cs"/>
        </a:defRPr>
      </a:lvl4pPr>
      <a:lvl5pPr marL="1797050" indent="-361950" algn="l" defTabSz="457200" rtl="0" eaLnBrk="1" fontAlgn="base" hangingPunct="1">
        <a:spcBef>
          <a:spcPct val="20000"/>
        </a:spcBef>
        <a:spcAft>
          <a:spcPct val="0"/>
        </a:spcAft>
        <a:buClr>
          <a:srgbClr val="465560"/>
        </a:buClr>
        <a:buFont typeface="Arial" charset="0"/>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za/url?sa=i&amp;rct=j&amp;q=&amp;esrc=s&amp;frm=1&amp;source=images&amp;cd=&amp;cad=rja&amp;uact=8&amp;ved=0CAcQjRw&amp;url=http://anzfss.org/about/gavel-300dpi-small/&amp;ei=zAH6VLSYMYqAU6D9gzg&amp;bvm=bv.87611401,d.ZGU&amp;psig=AFQjCNHqwubmHTktOmxYw8xoqZT3BABFtw&amp;ust=1425756943677962"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95536" y="1628800"/>
            <a:ext cx="5976664" cy="769441"/>
          </a:xfrm>
        </p:spPr>
        <p:txBody>
          <a:bodyPr/>
          <a:lstStyle/>
          <a:p>
            <a:r>
              <a:rPr lang="en-US" dirty="0">
                <a:solidFill>
                  <a:srgbClr val="005677"/>
                </a:solidFill>
              </a:rPr>
              <a:t>The Columbia Jurisprudence </a:t>
            </a:r>
            <a:r>
              <a:rPr lang="en-US" dirty="0" smtClean="0">
                <a:solidFill>
                  <a:srgbClr val="005677"/>
                </a:solidFill>
              </a:rPr>
              <a:t>Conference</a:t>
            </a:r>
          </a:p>
          <a:p>
            <a:r>
              <a:rPr lang="en-US" dirty="0" smtClean="0">
                <a:solidFill>
                  <a:srgbClr val="005677"/>
                </a:solidFill>
              </a:rPr>
              <a:t>11 March 2015</a:t>
            </a:r>
            <a:endParaRPr lang="en-US" dirty="0">
              <a:solidFill>
                <a:srgbClr val="005677"/>
              </a:solidFill>
            </a:endParaRPr>
          </a:p>
        </p:txBody>
      </p:sp>
      <p:sp>
        <p:nvSpPr>
          <p:cNvPr id="7" name="Text Placeholder 6"/>
          <p:cNvSpPr>
            <a:spLocks noGrp="1"/>
          </p:cNvSpPr>
          <p:nvPr>
            <p:ph type="body" sz="quarter" idx="10"/>
          </p:nvPr>
        </p:nvSpPr>
        <p:spPr>
          <a:xfrm>
            <a:off x="395536" y="2780928"/>
            <a:ext cx="7056784" cy="904863"/>
          </a:xfrm>
        </p:spPr>
        <p:txBody>
          <a:bodyPr/>
          <a:lstStyle/>
          <a:p>
            <a:r>
              <a:rPr lang="en-US" dirty="0" smtClean="0"/>
              <a:t>Important developments in 2014: </a:t>
            </a:r>
          </a:p>
          <a:p>
            <a:r>
              <a:rPr lang="en-US" dirty="0" smtClean="0"/>
              <a:t>FREEDOM OF EXPRESSION IN SOUTH AFRICA</a:t>
            </a:r>
            <a:endParaRPr lang="en-GB" dirty="0"/>
          </a:p>
        </p:txBody>
      </p:sp>
      <p:sp>
        <p:nvSpPr>
          <p:cNvPr id="11" name="Text Placeholder 10"/>
          <p:cNvSpPr>
            <a:spLocks noGrp="1"/>
          </p:cNvSpPr>
          <p:nvPr>
            <p:ph type="body" sz="quarter" idx="14"/>
          </p:nvPr>
        </p:nvSpPr>
        <p:spPr>
          <a:xfrm>
            <a:off x="395536" y="4077072"/>
            <a:ext cx="4608512" cy="2031325"/>
          </a:xfrm>
        </p:spPr>
        <p:txBody>
          <a:bodyPr/>
          <a:lstStyle/>
          <a:p>
            <a:endParaRPr lang="en-US" dirty="0" smtClean="0">
              <a:solidFill>
                <a:srgbClr val="005677"/>
              </a:solidFill>
            </a:endParaRPr>
          </a:p>
          <a:p>
            <a:r>
              <a:rPr lang="en-US" dirty="0" smtClean="0">
                <a:solidFill>
                  <a:srgbClr val="005677"/>
                </a:solidFill>
              </a:rPr>
              <a:t>DARIO MILO</a:t>
            </a:r>
          </a:p>
          <a:p>
            <a:r>
              <a:rPr lang="en-US" b="0" dirty="0" smtClean="0"/>
              <a:t>Partner, Webber Wentzel, Johannesburg</a:t>
            </a:r>
          </a:p>
          <a:p>
            <a:r>
              <a:rPr lang="en-US" b="0" dirty="0" smtClean="0"/>
              <a:t>Visiting associate professor, Wits University</a:t>
            </a:r>
          </a:p>
          <a:p>
            <a:r>
              <a:rPr lang="en-US" b="0" dirty="0" smtClean="0"/>
              <a:t>Twitter: @</a:t>
            </a:r>
            <a:r>
              <a:rPr lang="en-US" b="0" dirty="0" err="1" smtClean="0"/>
              <a:t>dariomilo</a:t>
            </a:r>
            <a:endParaRPr lang="en-US" b="0" dirty="0" smtClean="0"/>
          </a:p>
          <a:p>
            <a:r>
              <a:rPr lang="en-US" b="0" dirty="0" smtClean="0"/>
              <a:t>Blog: dariomilo.com </a:t>
            </a:r>
            <a:endParaRPr lang="en-GB"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27025"/>
            <a:ext cx="8218488" cy="725488"/>
          </a:xfrm>
        </p:spPr>
        <p:txBody>
          <a:bodyPr rtlCol="0"/>
          <a:lstStyle/>
          <a:p>
            <a:pPr fontAlgn="auto">
              <a:spcAft>
                <a:spcPts val="0"/>
              </a:spcAft>
              <a:defRPr/>
            </a:pPr>
            <a:r>
              <a:rPr lang="en-US" dirty="0" smtClean="0">
                <a:solidFill>
                  <a:srgbClr val="F07D35"/>
                </a:solidFill>
              </a:rPr>
              <a:t>CASE 1: </a:t>
            </a:r>
            <a:r>
              <a:rPr lang="en-US" dirty="0" err="1" smtClean="0">
                <a:solidFill>
                  <a:srgbClr val="005677"/>
                </a:solidFill>
              </a:rPr>
              <a:t>khampepe-moseneke</a:t>
            </a:r>
            <a:r>
              <a:rPr lang="en-US" dirty="0" smtClean="0">
                <a:solidFill>
                  <a:srgbClr val="005677"/>
                </a:solidFill>
              </a:rPr>
              <a:t> </a:t>
            </a:r>
            <a:r>
              <a:rPr lang="en-US" dirty="0">
                <a:solidFill>
                  <a:srgbClr val="005677"/>
                </a:solidFill>
              </a:rPr>
              <a:t>report</a:t>
            </a:r>
            <a:endParaRPr lang="en-GB" dirty="0">
              <a:solidFill>
                <a:srgbClr val="005677"/>
              </a:solidFill>
            </a:endParaRPr>
          </a:p>
        </p:txBody>
      </p:sp>
      <p:sp>
        <p:nvSpPr>
          <p:cNvPr id="4" name="Slide Number Placeholder 3"/>
          <p:cNvSpPr>
            <a:spLocks noGrp="1"/>
          </p:cNvSpPr>
          <p:nvPr>
            <p:ph type="sldNum" sz="quarter" idx="10"/>
          </p:nvPr>
        </p:nvSpPr>
        <p:spPr/>
        <p:txBody>
          <a:bodyPr/>
          <a:lstStyle/>
          <a:p>
            <a:pPr defTabSz="914400">
              <a:defRPr/>
            </a:pPr>
            <a:fld id="{FA0003EE-7D7C-4015-BDF4-A015C6704397}" type="slidenum">
              <a:rPr lang="en-US"/>
              <a:pPr defTabSz="914400">
                <a:defRPr/>
              </a:pPr>
              <a:t>10</a:t>
            </a:fld>
            <a:endParaRPr lang="en-US" dirty="0"/>
          </a:p>
        </p:txBody>
      </p:sp>
      <p:sp>
        <p:nvSpPr>
          <p:cNvPr id="11" name="Content Placeholder 2"/>
          <p:cNvSpPr txBox="1">
            <a:spLocks/>
          </p:cNvSpPr>
          <p:nvPr/>
        </p:nvSpPr>
        <p:spPr bwMode="auto">
          <a:xfrm>
            <a:off x="2664297" y="1207780"/>
            <a:ext cx="5868143"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lvl1pPr marL="265113" indent="-265113" algn="l" defTabSz="457200" rtl="0" eaLnBrk="1" fontAlgn="base" hangingPunct="1">
              <a:spcBef>
                <a:spcPct val="20000"/>
              </a:spcBef>
              <a:spcAft>
                <a:spcPct val="0"/>
              </a:spcAft>
              <a:buClr>
                <a:srgbClr val="465560"/>
              </a:buClr>
              <a:buSzPct val="120000"/>
              <a:buFont typeface="Arial" pitchFamily="34" charset="0"/>
              <a:buChar char="•"/>
              <a:defRPr sz="2000" kern="1200" baseline="0">
                <a:solidFill>
                  <a:schemeClr val="accent4">
                    <a:lumMod val="25000"/>
                  </a:schemeClr>
                </a:solidFill>
                <a:latin typeface="+mn-lt"/>
                <a:ea typeface="+mn-ea"/>
                <a:cs typeface="+mn-cs"/>
              </a:defRPr>
            </a:lvl1pPr>
            <a:lvl2pPr marL="539750" indent="-274638" algn="l" defTabSz="457200" rtl="0" eaLnBrk="1" fontAlgn="base" hangingPunct="1">
              <a:spcBef>
                <a:spcPct val="20000"/>
              </a:spcBef>
              <a:spcAft>
                <a:spcPct val="0"/>
              </a:spcAft>
              <a:buClr>
                <a:srgbClr val="465560"/>
              </a:buClr>
              <a:buSzPct val="70000"/>
              <a:buFont typeface="Courier New" pitchFamily="49" charset="0"/>
              <a:buChar char="o"/>
              <a:defRPr sz="2000" kern="1200">
                <a:solidFill>
                  <a:schemeClr val="accent4">
                    <a:lumMod val="25000"/>
                  </a:schemeClr>
                </a:solidFill>
                <a:latin typeface="+mn-lt"/>
                <a:ea typeface="+mn-ea"/>
                <a:cs typeface="+mn-cs"/>
              </a:defRPr>
            </a:lvl2pPr>
            <a:lvl3pPr marL="804863" indent="-265113" algn="l" defTabSz="457200" rtl="0" eaLnBrk="1" fontAlgn="base" hangingPunct="1">
              <a:spcBef>
                <a:spcPct val="20000"/>
              </a:spcBef>
              <a:spcAft>
                <a:spcPct val="0"/>
              </a:spcAft>
              <a:buClr>
                <a:srgbClr val="465560"/>
              </a:buClr>
              <a:buSzPct val="130000"/>
              <a:buFont typeface="Arial" charset="0"/>
              <a:buChar char="•"/>
              <a:defRPr sz="2000" kern="1200">
                <a:solidFill>
                  <a:schemeClr val="accent4">
                    <a:lumMod val="25000"/>
                  </a:schemeClr>
                </a:solidFill>
                <a:latin typeface="+mn-lt"/>
                <a:ea typeface="+mn-ea"/>
                <a:cs typeface="+mn-cs"/>
              </a:defRPr>
            </a:lvl3pPr>
            <a:lvl4pPr marL="1079500" indent="-274638" algn="l" defTabSz="457200" rtl="0" eaLnBrk="1" fontAlgn="base" hangingPunct="1">
              <a:spcBef>
                <a:spcPct val="20000"/>
              </a:spcBef>
              <a:spcAft>
                <a:spcPct val="0"/>
              </a:spcAft>
              <a:buClr>
                <a:srgbClr val="465560"/>
              </a:buClr>
              <a:buSzPct val="70000"/>
              <a:buFont typeface="Courier New" pitchFamily="49" charset="0"/>
              <a:buChar char="o"/>
              <a:defRPr sz="2000" kern="1200">
                <a:solidFill>
                  <a:schemeClr val="accent4">
                    <a:lumMod val="25000"/>
                  </a:schemeClr>
                </a:solidFill>
                <a:latin typeface="+mn-lt"/>
                <a:ea typeface="+mn-ea"/>
                <a:cs typeface="+mn-cs"/>
              </a:defRPr>
            </a:lvl4pPr>
            <a:lvl5pPr marL="1344613" indent="-265113" algn="l" defTabSz="457200" rtl="0" eaLnBrk="1" fontAlgn="base" hangingPunct="1">
              <a:spcBef>
                <a:spcPct val="20000"/>
              </a:spcBef>
              <a:spcAft>
                <a:spcPct val="0"/>
              </a:spcAft>
              <a:buClr>
                <a:srgbClr val="465560"/>
              </a:buClr>
              <a:buFont typeface="Arial" charset="0"/>
              <a:buChar char="•"/>
              <a:defRPr sz="2000" kern="1200">
                <a:solidFill>
                  <a:schemeClr val="accent4">
                    <a:lumMod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ZA" dirty="0" smtClean="0"/>
              <a:t>In 2002 the former President, Thabo Mbeki, dispatched two sitting judges (Deputy Chief Justice </a:t>
            </a:r>
            <a:r>
              <a:rPr lang="en-ZA" dirty="0" err="1" smtClean="0"/>
              <a:t>Dikgang</a:t>
            </a:r>
            <a:r>
              <a:rPr lang="en-ZA" dirty="0" smtClean="0"/>
              <a:t> </a:t>
            </a:r>
            <a:r>
              <a:rPr lang="en-ZA" dirty="0" err="1" smtClean="0"/>
              <a:t>Moseneke</a:t>
            </a:r>
            <a:r>
              <a:rPr lang="en-ZA" dirty="0" smtClean="0"/>
              <a:t> and Justice </a:t>
            </a:r>
            <a:r>
              <a:rPr lang="en-ZA" dirty="0" err="1" smtClean="0"/>
              <a:t>Sisi</a:t>
            </a:r>
            <a:r>
              <a:rPr lang="en-ZA" dirty="0" smtClean="0"/>
              <a:t> </a:t>
            </a:r>
            <a:r>
              <a:rPr lang="en-ZA" dirty="0" err="1" smtClean="0"/>
              <a:t>Khampepe</a:t>
            </a:r>
            <a:r>
              <a:rPr lang="en-ZA" dirty="0" smtClean="0"/>
              <a:t>) to Zimbabwe to conduct an investigation on the elections.</a:t>
            </a:r>
          </a:p>
          <a:p>
            <a:r>
              <a:rPr lang="en-ZA" dirty="0" smtClean="0"/>
              <a:t>Judges sent "to assess the constitutional and legal challenges that had emerged in Zimbabwe and to report on those matters to the President directly in confidence".</a:t>
            </a:r>
          </a:p>
          <a:p>
            <a:endParaRPr lang="en-ZA" dirty="0" smtClean="0"/>
          </a:p>
          <a:p>
            <a:endParaRPr lang="en-ZA" dirty="0" smtClean="0"/>
          </a:p>
        </p:txBody>
      </p:sp>
      <p:pic>
        <p:nvPicPr>
          <p:cNvPr id="12" name="Picture 6" descr="thumbn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52" y="2852936"/>
            <a:ext cx="1873250" cy="191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ANd9GcR6u169QIOEeeEa4v-X6dZ3IiSHVFM71qf__ismQtQT8o0vvXf9f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052736"/>
            <a:ext cx="1847850"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ANd9GcSLdfVzMQo7SPunNTlEXGulv47h6y4_Rosr_0CENG55E-MIam7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44" y="4838377"/>
            <a:ext cx="1832570" cy="18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581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07D35"/>
                </a:solidFill>
              </a:rPr>
              <a:t>access to information: </a:t>
            </a:r>
            <a:r>
              <a:rPr lang="en-US" dirty="0" err="1">
                <a:solidFill>
                  <a:srgbClr val="005677"/>
                </a:solidFill>
              </a:rPr>
              <a:t>khampepe-moseneke</a:t>
            </a:r>
            <a:r>
              <a:rPr lang="en-US" dirty="0">
                <a:solidFill>
                  <a:srgbClr val="005677"/>
                </a:solidFill>
              </a:rPr>
              <a:t> report</a:t>
            </a:r>
            <a:endParaRPr lang="en-GB" dirty="0"/>
          </a:p>
        </p:txBody>
      </p:sp>
      <p:sp>
        <p:nvSpPr>
          <p:cNvPr id="3" name="Content Placeholder 2"/>
          <p:cNvSpPr>
            <a:spLocks noGrp="1"/>
          </p:cNvSpPr>
          <p:nvPr>
            <p:ph idx="1"/>
          </p:nvPr>
        </p:nvSpPr>
        <p:spPr>
          <a:xfrm>
            <a:off x="457200" y="1191523"/>
            <a:ext cx="8229600" cy="6186309"/>
          </a:xfrm>
        </p:spPr>
        <p:txBody>
          <a:bodyPr/>
          <a:lstStyle/>
          <a:p>
            <a:r>
              <a:rPr lang="en-US" b="1" dirty="0" smtClean="0">
                <a:solidFill>
                  <a:srgbClr val="F07D35"/>
                </a:solidFill>
              </a:rPr>
              <a:t>The matter was </a:t>
            </a:r>
            <a:r>
              <a:rPr lang="en-US" b="1" dirty="0">
                <a:solidFill>
                  <a:srgbClr val="F07D35"/>
                </a:solidFill>
              </a:rPr>
              <a:t>heard </a:t>
            </a:r>
            <a:r>
              <a:rPr lang="en-US" b="1" dirty="0" smtClean="0">
                <a:solidFill>
                  <a:srgbClr val="F07D35"/>
                </a:solidFill>
              </a:rPr>
              <a:t>by 22 judges over the course of 6 years</a:t>
            </a:r>
          </a:p>
          <a:p>
            <a:r>
              <a:rPr lang="en-US" dirty="0" smtClean="0"/>
              <a:t>The </a:t>
            </a:r>
            <a:r>
              <a:rPr lang="en-US" dirty="0"/>
              <a:t>case </a:t>
            </a:r>
            <a:r>
              <a:rPr lang="en-US" dirty="0" smtClean="0"/>
              <a:t>illustrates </a:t>
            </a:r>
            <a:r>
              <a:rPr lang="en-US" dirty="0"/>
              <a:t>the length to which the state will sometimes litigate to prevent embarrassing information being made </a:t>
            </a:r>
            <a:r>
              <a:rPr lang="en-US" dirty="0" smtClean="0"/>
              <a:t>public</a:t>
            </a:r>
            <a:endParaRPr lang="en-US" dirty="0"/>
          </a:p>
          <a:p>
            <a:r>
              <a:rPr lang="en-US" dirty="0" smtClean="0"/>
              <a:t>At one stage, report mysteriously disappeared from chambers of High Court judge who was deciding case</a:t>
            </a:r>
          </a:p>
          <a:p>
            <a:r>
              <a:rPr lang="en-US" dirty="0" smtClean="0"/>
              <a:t>Justice </a:t>
            </a:r>
            <a:r>
              <a:rPr lang="en-US" dirty="0"/>
              <a:t>Fritz Malan in the Supreme Court of Appeal referred to one of the presidency’s litigation tactics as “an abuse of process that cannot be tolerated</a:t>
            </a:r>
            <a:r>
              <a:rPr lang="en-US" dirty="0" smtClean="0"/>
              <a:t>”</a:t>
            </a:r>
          </a:p>
          <a:p>
            <a:r>
              <a:rPr lang="en-US" dirty="0" smtClean="0"/>
              <a:t>Eventually judges took "judicial peek" at report and rejected Presidency's grounds of refusal based national security grounds (that report was commissioned to inform policy and that it contained confidential communications from Zimbabwe state officials)</a:t>
            </a:r>
          </a:p>
          <a:p>
            <a:r>
              <a:rPr lang="en-US" dirty="0" smtClean="0"/>
              <a:t>Constitutional Court refused leave to appeal by presidency</a:t>
            </a:r>
          </a:p>
          <a:p>
            <a:r>
              <a:rPr lang="en-US" b="1" dirty="0" smtClean="0">
                <a:solidFill>
                  <a:srgbClr val="005677"/>
                </a:solidFill>
              </a:rPr>
              <a:t>Constitutional Court case (2011) referred to cases in USA, Canada and Australia </a:t>
            </a:r>
            <a:endParaRPr lang="en-US" b="1" dirty="0">
              <a:solidFill>
                <a:srgbClr val="005677"/>
              </a:solidFill>
            </a:endParaRPr>
          </a:p>
          <a:p>
            <a:endParaRPr lang="en-US" dirty="0"/>
          </a:p>
          <a:p>
            <a:pPr lvl="1"/>
            <a:endParaRPr lang="en-US" b="1" i="1" u="sng" dirty="0">
              <a:solidFill>
                <a:schemeClr val="tx1">
                  <a:lumMod val="50000"/>
                </a:schemeClr>
              </a:solidFill>
            </a:endParaRPr>
          </a:p>
          <a:p>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solidFill>
                  <a:srgbClr val="8A8B8D">
                    <a:lumMod val="50000"/>
                  </a:srgbClr>
                </a:solidFill>
              </a:rPr>
              <a:pPr>
                <a:defRPr/>
              </a:pPr>
              <a:t>11</a:t>
            </a:fld>
            <a:endParaRPr lang="en-US" dirty="0">
              <a:solidFill>
                <a:srgbClr val="8A8B8D">
                  <a:lumMod val="50000"/>
                </a:srgbClr>
              </a:solidFill>
            </a:endParaRPr>
          </a:p>
        </p:txBody>
      </p:sp>
    </p:spTree>
    <p:extLst>
      <p:ext uri="{BB962C8B-B14F-4D97-AF65-F5344CB8AC3E}">
        <p14:creationId xmlns:p14="http://schemas.microsoft.com/office/powerpoint/2010/main" val="2739853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469"/>
            <a:ext cx="9011344" cy="726267"/>
          </a:xfrm>
        </p:spPr>
        <p:txBody>
          <a:bodyPr/>
          <a:lstStyle/>
          <a:p>
            <a:r>
              <a:rPr lang="en-US" dirty="0" smtClean="0">
                <a:solidFill>
                  <a:srgbClr val="F07D35"/>
                </a:solidFill>
              </a:rPr>
              <a:t>National key points act: </a:t>
            </a:r>
            <a:r>
              <a:rPr lang="en-US" dirty="0" smtClean="0">
                <a:solidFill>
                  <a:srgbClr val="005677"/>
                </a:solidFill>
              </a:rPr>
              <a:t>right2know v minister of police </a:t>
            </a:r>
            <a:endParaRPr lang="en-GB" dirty="0">
              <a:solidFill>
                <a:srgbClr val="005677"/>
              </a:solidFill>
            </a:endParaRPr>
          </a:p>
        </p:txBody>
      </p:sp>
      <p:sp>
        <p:nvSpPr>
          <p:cNvPr id="3" name="Content Placeholder 2"/>
          <p:cNvSpPr>
            <a:spLocks noGrp="1"/>
          </p:cNvSpPr>
          <p:nvPr>
            <p:ph idx="1"/>
          </p:nvPr>
        </p:nvSpPr>
        <p:spPr>
          <a:xfrm>
            <a:off x="457200" y="1191523"/>
            <a:ext cx="8229600" cy="2369880"/>
          </a:xfrm>
        </p:spPr>
        <p:txBody>
          <a:bodyPr/>
          <a:lstStyle/>
          <a:p>
            <a:r>
              <a:rPr lang="en-US" dirty="0" smtClean="0"/>
              <a:t>PAIA Request by the Right2Know campaign for </a:t>
            </a:r>
            <a:r>
              <a:rPr lang="en-US" b="1" dirty="0" smtClean="0">
                <a:solidFill>
                  <a:srgbClr val="005677"/>
                </a:solidFill>
              </a:rPr>
              <a:t>a list of the structures deemed 'National Key Points'</a:t>
            </a:r>
            <a:r>
              <a:rPr lang="en-US" dirty="0" smtClean="0"/>
              <a:t> under the National Key Points Act.</a:t>
            </a:r>
          </a:p>
          <a:p>
            <a:endParaRPr lang="en-US" dirty="0" smtClean="0"/>
          </a:p>
          <a:p>
            <a:r>
              <a:rPr lang="en-US" dirty="0" smtClean="0"/>
              <a:t>Refusal by the State was justified on basis that key points were "</a:t>
            </a:r>
            <a:r>
              <a:rPr lang="en-US" b="1" dirty="0" smtClean="0">
                <a:solidFill>
                  <a:srgbClr val="F07D35"/>
                </a:solidFill>
              </a:rPr>
              <a:t>pivotal</a:t>
            </a:r>
            <a:r>
              <a:rPr lang="en-US" dirty="0" smtClean="0"/>
              <a:t>" to the "</a:t>
            </a:r>
            <a:r>
              <a:rPr lang="en-US" b="1" dirty="0" smtClean="0">
                <a:solidFill>
                  <a:srgbClr val="F07D35"/>
                </a:solidFill>
              </a:rPr>
              <a:t>security</a:t>
            </a:r>
            <a:r>
              <a:rPr lang="en-US" dirty="0" smtClean="0"/>
              <a:t>" and "</a:t>
            </a:r>
            <a:r>
              <a:rPr lang="en-US" b="1" dirty="0" smtClean="0">
                <a:solidFill>
                  <a:srgbClr val="F07D35"/>
                </a:solidFill>
              </a:rPr>
              <a:t>stability</a:t>
            </a:r>
            <a:r>
              <a:rPr lang="en-US" dirty="0" smtClean="0"/>
              <a:t>" of the country and by disclosing the list would prejudice the security of the owners and the "</a:t>
            </a:r>
            <a:r>
              <a:rPr lang="en-US" b="1" dirty="0" err="1" smtClean="0">
                <a:solidFill>
                  <a:srgbClr val="F07D35"/>
                </a:solidFill>
              </a:rPr>
              <a:t>defence</a:t>
            </a:r>
            <a:r>
              <a:rPr lang="en-US" b="1" dirty="0" smtClean="0">
                <a:solidFill>
                  <a:srgbClr val="F07D35"/>
                </a:solidFill>
              </a:rPr>
              <a:t> and safety</a:t>
            </a:r>
            <a:r>
              <a:rPr lang="en-US" dirty="0" smtClean="0"/>
              <a:t>" of the country.</a:t>
            </a:r>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12</a:t>
            </a:fld>
            <a:endParaRPr lang="en-US" dirty="0"/>
          </a:p>
        </p:txBody>
      </p:sp>
      <p:pic>
        <p:nvPicPr>
          <p:cNvPr id="6148" name="Picture 4" descr="http://www.sabc.co.za/wps/wcm/connect/97ea9a00466d53028ea0ffa8404b4ed0/Right-to-Know(p).jpg?MOD=AJPERES&amp;CACHEID=97ea9a00466d53028ea0ffa8404b4e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717032"/>
            <a:ext cx="38100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61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07D35"/>
                </a:solidFill>
              </a:rPr>
              <a:t>right2know v minister of police</a:t>
            </a:r>
            <a:endParaRPr lang="en-GB" dirty="0">
              <a:solidFill>
                <a:srgbClr val="F07D35"/>
              </a:solidFill>
            </a:endParaRPr>
          </a:p>
        </p:txBody>
      </p:sp>
      <p:sp>
        <p:nvSpPr>
          <p:cNvPr id="3" name="Content Placeholder 2"/>
          <p:cNvSpPr>
            <a:spLocks noGrp="1"/>
          </p:cNvSpPr>
          <p:nvPr>
            <p:ph idx="1"/>
          </p:nvPr>
        </p:nvSpPr>
        <p:spPr>
          <a:xfrm>
            <a:off x="457200" y="1191523"/>
            <a:ext cx="8229600" cy="3416320"/>
          </a:xfrm>
        </p:spPr>
        <p:txBody>
          <a:bodyPr/>
          <a:lstStyle/>
          <a:p>
            <a:r>
              <a:rPr lang="en-US" dirty="0" smtClean="0"/>
              <a:t>Judge found that state had not put up enough evidence that justified the grounds for refusal-</a:t>
            </a:r>
          </a:p>
          <a:p>
            <a:pPr lvl="2"/>
            <a:r>
              <a:rPr lang="en-US" dirty="0" smtClean="0"/>
              <a:t>no foundation for idea that individuals will or may be harmed; and</a:t>
            </a:r>
          </a:p>
          <a:p>
            <a:pPr lvl="2"/>
            <a:r>
              <a:rPr lang="en-US" dirty="0" smtClean="0"/>
              <a:t>no evidence that disclosure of key points will threaten security of the Country.</a:t>
            </a:r>
          </a:p>
          <a:p>
            <a:pPr lvl="1"/>
            <a:r>
              <a:rPr lang="en-US" dirty="0" smtClean="0"/>
              <a:t>The </a:t>
            </a:r>
            <a:r>
              <a:rPr lang="en-US" dirty="0"/>
              <a:t>attempt to keep the list secret was undermined by the fact that ministers had furnished details of key points to </a:t>
            </a:r>
            <a:r>
              <a:rPr lang="en-US" dirty="0" smtClean="0"/>
              <a:t>Parliament </a:t>
            </a:r>
            <a:r>
              <a:rPr lang="en-US" dirty="0"/>
              <a:t>“</a:t>
            </a:r>
            <a:r>
              <a:rPr lang="en-US" b="1" dirty="0">
                <a:solidFill>
                  <a:srgbClr val="F07D35"/>
                </a:solidFill>
              </a:rPr>
              <a:t>for the whole world to know, including, presumably, those dark forces that lurk in wait to disturb our tranquility</a:t>
            </a:r>
            <a:r>
              <a:rPr lang="en-US" dirty="0" smtClean="0"/>
              <a:t>”.</a:t>
            </a:r>
          </a:p>
          <a:p>
            <a:pPr lvl="1"/>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13</a:t>
            </a:fld>
            <a:endParaRPr lang="en-US" dirty="0"/>
          </a:p>
        </p:txBody>
      </p:sp>
      <p:pic>
        <p:nvPicPr>
          <p:cNvPr id="7170" name="Picture 2" descr="http://www.rnews.co.za/images/cmsimages/big/news_1977_1961_top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7354" y="4725144"/>
            <a:ext cx="2212758" cy="109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316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5"/>
                </a:solidFill>
              </a:rPr>
              <a:t>Arcelormittal</a:t>
            </a:r>
            <a:r>
              <a:rPr lang="en-US" dirty="0" smtClean="0">
                <a:solidFill>
                  <a:schemeClr val="accent5"/>
                </a:solidFill>
              </a:rPr>
              <a:t> and private bodies</a:t>
            </a:r>
            <a:endParaRPr lang="en-GB" dirty="0">
              <a:solidFill>
                <a:schemeClr val="accent5"/>
              </a:solidFill>
            </a:endParaRPr>
          </a:p>
        </p:txBody>
      </p:sp>
      <p:sp>
        <p:nvSpPr>
          <p:cNvPr id="3" name="Content Placeholder 2"/>
          <p:cNvSpPr>
            <a:spLocks noGrp="1"/>
          </p:cNvSpPr>
          <p:nvPr>
            <p:ph idx="1"/>
          </p:nvPr>
        </p:nvSpPr>
        <p:spPr>
          <a:xfrm>
            <a:off x="323528" y="980728"/>
            <a:ext cx="8579296" cy="6247864"/>
          </a:xfrm>
        </p:spPr>
        <p:txBody>
          <a:bodyPr/>
          <a:lstStyle/>
          <a:p>
            <a:endParaRPr lang="en-US" dirty="0" smtClean="0"/>
          </a:p>
          <a:p>
            <a:r>
              <a:rPr lang="en-US" dirty="0" smtClean="0"/>
              <a:t>Significant case concerning a </a:t>
            </a:r>
            <a:r>
              <a:rPr lang="en-US" b="1" dirty="0">
                <a:solidFill>
                  <a:schemeClr val="accent5"/>
                </a:solidFill>
              </a:rPr>
              <a:t>private </a:t>
            </a:r>
            <a:r>
              <a:rPr lang="en-US" b="1" dirty="0" smtClean="0">
                <a:solidFill>
                  <a:schemeClr val="accent5"/>
                </a:solidFill>
              </a:rPr>
              <a:t>body</a:t>
            </a:r>
            <a:endParaRPr lang="en-US" b="1" dirty="0">
              <a:solidFill>
                <a:schemeClr val="accent5"/>
              </a:solidFill>
            </a:endParaRPr>
          </a:p>
          <a:p>
            <a:endParaRPr lang="en-US" dirty="0" smtClean="0"/>
          </a:p>
          <a:p>
            <a:r>
              <a:rPr lang="en-GB" b="1" dirty="0">
                <a:solidFill>
                  <a:schemeClr val="accent5"/>
                </a:solidFill>
              </a:rPr>
              <a:t>Vaal Environmental Justice </a:t>
            </a:r>
            <a:r>
              <a:rPr lang="en-GB" b="1" dirty="0" smtClean="0">
                <a:solidFill>
                  <a:schemeClr val="accent5"/>
                </a:solidFill>
              </a:rPr>
              <a:t>Alliance </a:t>
            </a:r>
            <a:r>
              <a:rPr lang="en-GB" dirty="0" smtClean="0"/>
              <a:t>was successful in PAIA application </a:t>
            </a:r>
            <a:r>
              <a:rPr lang="en-US" dirty="0" smtClean="0"/>
              <a:t>for </a:t>
            </a:r>
            <a:r>
              <a:rPr lang="en-US" dirty="0"/>
              <a:t>information relating to </a:t>
            </a:r>
            <a:r>
              <a:rPr lang="en-US" dirty="0" err="1" smtClean="0"/>
              <a:t>ArcelorMittal's</a:t>
            </a:r>
            <a:r>
              <a:rPr lang="en-US" dirty="0" smtClean="0"/>
              <a:t> operational </a:t>
            </a:r>
            <a:r>
              <a:rPr lang="en-US" dirty="0"/>
              <a:t>and strategic approach to the protection of the environment into the areas where it operates steel plants</a:t>
            </a:r>
            <a:r>
              <a:rPr lang="en-US" dirty="0" smtClean="0"/>
              <a:t>.</a:t>
            </a:r>
          </a:p>
          <a:p>
            <a:endParaRPr lang="en-US" dirty="0"/>
          </a:p>
          <a:p>
            <a:r>
              <a:rPr lang="en-US" dirty="0" smtClean="0"/>
              <a:t>Usually a </a:t>
            </a:r>
            <a:r>
              <a:rPr lang="en-US" dirty="0"/>
              <a:t>requester has to meet a strict threshold </a:t>
            </a:r>
            <a:r>
              <a:rPr lang="en-US" dirty="0" smtClean="0"/>
              <a:t>requirement </a:t>
            </a:r>
            <a:r>
              <a:rPr lang="en-US" b="1" dirty="0" smtClean="0">
                <a:solidFill>
                  <a:srgbClr val="005677"/>
                </a:solidFill>
              </a:rPr>
              <a:t>that </a:t>
            </a:r>
            <a:r>
              <a:rPr lang="en-US" b="1" dirty="0">
                <a:solidFill>
                  <a:srgbClr val="005677"/>
                </a:solidFill>
              </a:rPr>
              <a:t>it requires the records sought for the exercise of protection of its rights</a:t>
            </a:r>
            <a:r>
              <a:rPr lang="en-US" b="1" dirty="0" smtClean="0">
                <a:solidFill>
                  <a:srgbClr val="005677"/>
                </a:solidFill>
              </a:rPr>
              <a:t>.</a:t>
            </a:r>
          </a:p>
          <a:p>
            <a:pPr marL="0" indent="0">
              <a:buNone/>
            </a:pPr>
            <a:endParaRPr lang="en-US" b="1" dirty="0" smtClean="0">
              <a:solidFill>
                <a:srgbClr val="005677"/>
              </a:solidFill>
            </a:endParaRPr>
          </a:p>
          <a:p>
            <a:r>
              <a:rPr lang="en-US" dirty="0" smtClean="0"/>
              <a:t>The Supreme Court of Appeal held </a:t>
            </a:r>
            <a:r>
              <a:rPr lang="en-US" dirty="0"/>
              <a:t>that as advocates for environmental justice, the requester was entitled to rely on various environmental law statutes in complying with the threshold requirement. The statutes </a:t>
            </a:r>
            <a:r>
              <a:rPr lang="en-US" dirty="0" err="1"/>
              <a:t>emphasised</a:t>
            </a:r>
            <a:r>
              <a:rPr lang="en-US" dirty="0"/>
              <a:t> the importance of consultation and interaction with the public. </a:t>
            </a:r>
            <a:endParaRPr lang="en-US" dirty="0" smtClean="0"/>
          </a:p>
          <a:p>
            <a:pPr marL="0" indent="0">
              <a:buNone/>
            </a:pP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14</a:t>
            </a:fld>
            <a:endParaRPr lang="en-US" dirty="0"/>
          </a:p>
        </p:txBody>
      </p:sp>
      <p:pic>
        <p:nvPicPr>
          <p:cNvPr id="2050" name="Picture 2" descr="http://www.vectorsland.com/imgd/l28499-arcelormittal-logo-19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620688"/>
            <a:ext cx="2045491"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321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criminal defamation</a:t>
            </a:r>
            <a:endParaRPr lang="en-GB" dirty="0"/>
          </a:p>
        </p:txBody>
      </p:sp>
      <p:sp>
        <p:nvSpPr>
          <p:cNvPr id="4" name="Text Placeholder 3"/>
          <p:cNvSpPr>
            <a:spLocks noGrp="1"/>
          </p:cNvSpPr>
          <p:nvPr>
            <p:ph type="body" sz="quarter" idx="10"/>
          </p:nvPr>
        </p:nvSpPr>
        <p:spPr>
          <a:xfrm>
            <a:off x="382771" y="3347955"/>
            <a:ext cx="5521229" cy="861774"/>
          </a:xfrm>
        </p:spPr>
        <p:txBody>
          <a:bodyPr/>
          <a:lstStyle/>
          <a:p>
            <a:r>
              <a:rPr lang="en-US" dirty="0" smtClean="0">
                <a:solidFill>
                  <a:srgbClr val="005677"/>
                </a:solidFill>
              </a:rPr>
              <a:t>Alive </a:t>
            </a:r>
            <a:r>
              <a:rPr lang="en-US" dirty="0">
                <a:solidFill>
                  <a:srgbClr val="005677"/>
                </a:solidFill>
              </a:rPr>
              <a:t>and well in South </a:t>
            </a:r>
            <a:r>
              <a:rPr lang="en-US" dirty="0" smtClean="0">
                <a:solidFill>
                  <a:srgbClr val="005677"/>
                </a:solidFill>
              </a:rPr>
              <a:t>Africa, but not in Zimbabwe</a:t>
            </a:r>
            <a:endParaRPr lang="en-GB" dirty="0"/>
          </a:p>
        </p:txBody>
      </p:sp>
    </p:spTree>
    <p:extLst>
      <p:ext uri="{BB962C8B-B14F-4D97-AF65-F5344CB8AC3E}">
        <p14:creationId xmlns:p14="http://schemas.microsoft.com/office/powerpoint/2010/main" val="1031147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27025"/>
            <a:ext cx="8218488" cy="725488"/>
          </a:xfrm>
        </p:spPr>
        <p:txBody>
          <a:bodyPr rtlCol="0"/>
          <a:lstStyle/>
          <a:p>
            <a:pPr eaLnBrk="1" fontAlgn="auto" hangingPunct="1">
              <a:spcAft>
                <a:spcPts val="0"/>
              </a:spcAft>
              <a:defRPr/>
            </a:pPr>
            <a:r>
              <a:rPr lang="en-ZA" dirty="0" smtClean="0">
                <a:solidFill>
                  <a:srgbClr val="F07D35"/>
                </a:solidFill>
              </a:rPr>
              <a:t>Zimbabwe: </a:t>
            </a:r>
            <a:r>
              <a:rPr lang="en-ZA" dirty="0" smtClean="0">
                <a:solidFill>
                  <a:srgbClr val="005677"/>
                </a:solidFill>
              </a:rPr>
              <a:t>criminal defamation</a:t>
            </a:r>
            <a:endParaRPr lang="en-GB" dirty="0">
              <a:solidFill>
                <a:srgbClr val="005677"/>
              </a:solidFill>
            </a:endParaRPr>
          </a:p>
        </p:txBody>
      </p:sp>
      <p:sp>
        <p:nvSpPr>
          <p:cNvPr id="4" name="Slide Number Placeholder 3"/>
          <p:cNvSpPr>
            <a:spLocks noGrp="1"/>
          </p:cNvSpPr>
          <p:nvPr>
            <p:ph type="sldNum" sz="quarter" idx="10"/>
          </p:nvPr>
        </p:nvSpPr>
        <p:spPr/>
        <p:txBody>
          <a:bodyPr/>
          <a:lstStyle/>
          <a:p>
            <a:pPr defTabSz="914400">
              <a:defRPr/>
            </a:pPr>
            <a:fld id="{FA0003EE-7D7C-4015-BDF4-A015C6704397}" type="slidenum">
              <a:rPr lang="en-US"/>
              <a:pPr defTabSz="914400">
                <a:defRPr/>
              </a:pPr>
              <a:t>16</a:t>
            </a:fld>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14" y="1214721"/>
            <a:ext cx="5716662" cy="5179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93096"/>
            <a:ext cx="240105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451" y="2483346"/>
            <a:ext cx="2699047" cy="152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7214" y="1582714"/>
            <a:ext cx="2309242" cy="83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695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27025"/>
            <a:ext cx="8218488" cy="725488"/>
          </a:xfrm>
        </p:spPr>
        <p:txBody>
          <a:bodyPr rtlCol="0"/>
          <a:lstStyle/>
          <a:p>
            <a:pPr eaLnBrk="1" fontAlgn="auto" hangingPunct="1">
              <a:spcAft>
                <a:spcPts val="0"/>
              </a:spcAft>
              <a:defRPr/>
            </a:pPr>
            <a:r>
              <a:rPr lang="en-ZA" dirty="0" smtClean="0">
                <a:solidFill>
                  <a:srgbClr val="F07D35"/>
                </a:solidFill>
              </a:rPr>
              <a:t>Zimbabwe: </a:t>
            </a:r>
            <a:r>
              <a:rPr lang="en-ZA" dirty="0" smtClean="0">
                <a:solidFill>
                  <a:srgbClr val="005677"/>
                </a:solidFill>
              </a:rPr>
              <a:t>CRIMINAL DEFAMATION</a:t>
            </a:r>
            <a:endParaRPr lang="en-GB" dirty="0">
              <a:solidFill>
                <a:srgbClr val="005677"/>
              </a:solidFill>
            </a:endParaRPr>
          </a:p>
        </p:txBody>
      </p:sp>
      <p:sp>
        <p:nvSpPr>
          <p:cNvPr id="10" name="Content Placeholder 9"/>
          <p:cNvSpPr>
            <a:spLocks noGrp="1"/>
          </p:cNvSpPr>
          <p:nvPr>
            <p:ph idx="1"/>
          </p:nvPr>
        </p:nvSpPr>
        <p:spPr>
          <a:xfrm>
            <a:off x="457200" y="1192213"/>
            <a:ext cx="8229600" cy="4914166"/>
          </a:xfrm>
        </p:spPr>
        <p:txBody>
          <a:bodyPr rtlCol="0"/>
          <a:lstStyle/>
          <a:p>
            <a:pPr eaLnBrk="1" fontAlgn="auto" hangingPunct="1">
              <a:spcBef>
                <a:spcPts val="1200"/>
              </a:spcBef>
              <a:spcAft>
                <a:spcPts val="0"/>
              </a:spcAft>
              <a:defRPr/>
            </a:pPr>
            <a:r>
              <a:rPr lang="en-ZA" b="1" u="sng" dirty="0" smtClean="0">
                <a:solidFill>
                  <a:srgbClr val="005677"/>
                </a:solidFill>
              </a:rPr>
              <a:t>June 2014:</a:t>
            </a:r>
            <a:r>
              <a:rPr lang="en-ZA" b="1" dirty="0" smtClean="0">
                <a:solidFill>
                  <a:srgbClr val="005677"/>
                </a:solidFill>
              </a:rPr>
              <a:t> </a:t>
            </a:r>
            <a:r>
              <a:rPr lang="en-ZA" b="1" dirty="0" smtClean="0">
                <a:solidFill>
                  <a:srgbClr val="F07D35"/>
                </a:solidFill>
              </a:rPr>
              <a:t>In </a:t>
            </a:r>
            <a:r>
              <a:rPr lang="en-ZA" b="1" i="1" dirty="0" err="1" smtClean="0">
                <a:solidFill>
                  <a:srgbClr val="F07D35"/>
                </a:solidFill>
              </a:rPr>
              <a:t>Madanhire</a:t>
            </a:r>
            <a:r>
              <a:rPr lang="en-ZA" b="1" i="1" dirty="0" smtClean="0">
                <a:solidFill>
                  <a:srgbClr val="F07D35"/>
                </a:solidFill>
              </a:rPr>
              <a:t> v A-G</a:t>
            </a:r>
            <a:r>
              <a:rPr lang="en-ZA" b="1" dirty="0" smtClean="0">
                <a:solidFill>
                  <a:srgbClr val="F07D35"/>
                </a:solidFill>
              </a:rPr>
              <a:t> Court delivers impressive, unanimous judgment per Patel JA</a:t>
            </a:r>
          </a:p>
          <a:p>
            <a:pPr lvl="1" fontAlgn="auto">
              <a:spcBef>
                <a:spcPts val="480"/>
              </a:spcBef>
              <a:spcAft>
                <a:spcPts val="0"/>
              </a:spcAft>
              <a:defRPr/>
            </a:pPr>
            <a:r>
              <a:rPr lang="en-GB" dirty="0" smtClean="0">
                <a:solidFill>
                  <a:srgbClr val="465560"/>
                </a:solidFill>
              </a:rPr>
              <a:t>What </a:t>
            </a:r>
            <a:r>
              <a:rPr lang="en-GB" dirty="0">
                <a:solidFill>
                  <a:srgbClr val="465560"/>
                </a:solidFill>
              </a:rPr>
              <a:t>is distinctive about criminal </a:t>
            </a:r>
            <a:r>
              <a:rPr lang="en-GB" dirty="0" smtClean="0">
                <a:solidFill>
                  <a:srgbClr val="465560"/>
                </a:solidFill>
              </a:rPr>
              <a:t>defamation is </a:t>
            </a:r>
            <a:r>
              <a:rPr lang="en-GB" dirty="0">
                <a:solidFill>
                  <a:srgbClr val="465560"/>
                </a:solidFill>
              </a:rPr>
              <a:t>the </a:t>
            </a:r>
            <a:r>
              <a:rPr lang="en-GB" b="1" dirty="0">
                <a:solidFill>
                  <a:srgbClr val="F07D35"/>
                </a:solidFill>
              </a:rPr>
              <a:t>stifling or chilling effect</a:t>
            </a:r>
            <a:r>
              <a:rPr lang="en-GB" dirty="0">
                <a:solidFill>
                  <a:srgbClr val="465560"/>
                </a:solidFill>
              </a:rPr>
              <a:t> of its very existence on the right to speak and the right to </a:t>
            </a:r>
            <a:r>
              <a:rPr lang="en-GB" dirty="0" smtClean="0">
                <a:solidFill>
                  <a:srgbClr val="465560"/>
                </a:solidFill>
              </a:rPr>
              <a:t>know</a:t>
            </a:r>
          </a:p>
          <a:p>
            <a:pPr lvl="1" fontAlgn="auto">
              <a:spcBef>
                <a:spcPts val="480"/>
              </a:spcBef>
              <a:spcAft>
                <a:spcPts val="0"/>
              </a:spcAft>
              <a:defRPr/>
            </a:pPr>
            <a:r>
              <a:rPr lang="en-GB" dirty="0">
                <a:solidFill>
                  <a:srgbClr val="465560"/>
                </a:solidFill>
              </a:rPr>
              <a:t>Moreover, there is an </a:t>
            </a:r>
            <a:r>
              <a:rPr lang="en-GB" b="1" dirty="0">
                <a:solidFill>
                  <a:srgbClr val="F07D35"/>
                </a:solidFill>
              </a:rPr>
              <a:t>appropriate and satisfactory alternative civil remedy</a:t>
            </a:r>
            <a:r>
              <a:rPr lang="en-GB" dirty="0">
                <a:solidFill>
                  <a:srgbClr val="465560"/>
                </a:solidFill>
              </a:rPr>
              <a:t> that is available to combat the mischief of </a:t>
            </a:r>
            <a:r>
              <a:rPr lang="en-GB" dirty="0" smtClean="0">
                <a:solidFill>
                  <a:srgbClr val="465560"/>
                </a:solidFill>
              </a:rPr>
              <a:t>defamation</a:t>
            </a:r>
          </a:p>
          <a:p>
            <a:pPr lvl="1" fontAlgn="auto">
              <a:spcBef>
                <a:spcPts val="480"/>
              </a:spcBef>
              <a:spcAft>
                <a:spcPts val="0"/>
              </a:spcAft>
              <a:defRPr/>
            </a:pPr>
            <a:r>
              <a:rPr lang="en-GB" dirty="0" smtClean="0">
                <a:solidFill>
                  <a:srgbClr val="465560"/>
                </a:solidFill>
              </a:rPr>
              <a:t>It is a </a:t>
            </a:r>
            <a:r>
              <a:rPr lang="en-GB" b="1" dirty="0">
                <a:solidFill>
                  <a:srgbClr val="F07D35"/>
                </a:solidFill>
              </a:rPr>
              <a:t>disproportionate instrument </a:t>
            </a:r>
            <a:r>
              <a:rPr lang="en-GB" dirty="0">
                <a:solidFill>
                  <a:srgbClr val="465560"/>
                </a:solidFill>
              </a:rPr>
              <a:t>for achieving the intended objective of protecting the reputations, rights and freedoms of other </a:t>
            </a:r>
            <a:r>
              <a:rPr lang="en-GB" dirty="0" smtClean="0">
                <a:solidFill>
                  <a:srgbClr val="465560"/>
                </a:solidFill>
              </a:rPr>
              <a:t>persons</a:t>
            </a:r>
          </a:p>
          <a:p>
            <a:pPr lvl="1" fontAlgn="auto">
              <a:spcBef>
                <a:spcPts val="480"/>
              </a:spcBef>
              <a:spcAft>
                <a:spcPts val="0"/>
              </a:spcAft>
              <a:defRPr/>
            </a:pPr>
            <a:r>
              <a:rPr lang="en-ZA" dirty="0" smtClean="0">
                <a:solidFill>
                  <a:srgbClr val="465560"/>
                </a:solidFill>
              </a:rPr>
              <a:t>It is </a:t>
            </a:r>
            <a:r>
              <a:rPr lang="en-ZA" b="1" dirty="0" smtClean="0">
                <a:solidFill>
                  <a:srgbClr val="F07D35"/>
                </a:solidFill>
              </a:rPr>
              <a:t>not reasonably justifiable </a:t>
            </a:r>
            <a:r>
              <a:rPr lang="en-ZA" dirty="0" smtClean="0">
                <a:solidFill>
                  <a:srgbClr val="465560"/>
                </a:solidFill>
              </a:rPr>
              <a:t>in a </a:t>
            </a:r>
            <a:r>
              <a:rPr lang="en-ZA" b="1" dirty="0" smtClean="0">
                <a:solidFill>
                  <a:srgbClr val="F07D35"/>
                </a:solidFill>
              </a:rPr>
              <a:t>democratic society</a:t>
            </a:r>
          </a:p>
          <a:p>
            <a:pPr fontAlgn="auto">
              <a:spcBef>
                <a:spcPts val="480"/>
              </a:spcBef>
              <a:spcAft>
                <a:spcPts val="0"/>
              </a:spcAft>
              <a:defRPr/>
            </a:pPr>
            <a:endParaRPr lang="en-US" b="1" dirty="0" smtClean="0">
              <a:solidFill>
                <a:srgbClr val="005677"/>
              </a:solidFill>
            </a:endParaRPr>
          </a:p>
          <a:p>
            <a:pPr fontAlgn="auto">
              <a:spcBef>
                <a:spcPts val="480"/>
              </a:spcBef>
              <a:spcAft>
                <a:spcPts val="0"/>
              </a:spcAft>
              <a:defRPr/>
            </a:pPr>
            <a:r>
              <a:rPr lang="en-US" b="1" dirty="0" smtClean="0">
                <a:solidFill>
                  <a:srgbClr val="005677"/>
                </a:solidFill>
              </a:rPr>
              <a:t>Referred </a:t>
            </a:r>
            <a:r>
              <a:rPr lang="en-US" b="1" dirty="0">
                <a:solidFill>
                  <a:srgbClr val="005677"/>
                </a:solidFill>
              </a:rPr>
              <a:t>to </a:t>
            </a:r>
            <a:r>
              <a:rPr lang="en-US" b="1" dirty="0" smtClean="0">
                <a:solidFill>
                  <a:srgbClr val="005677"/>
                </a:solidFill>
              </a:rPr>
              <a:t>learning from international and regional bodies: </a:t>
            </a:r>
          </a:p>
          <a:p>
            <a:pPr lvl="1" fontAlgn="auto">
              <a:spcBef>
                <a:spcPts val="480"/>
              </a:spcBef>
              <a:spcAft>
                <a:spcPts val="0"/>
              </a:spcAft>
              <a:defRPr/>
            </a:pPr>
            <a:r>
              <a:rPr lang="en-US" dirty="0">
                <a:solidFill>
                  <a:srgbClr val="005677"/>
                </a:solidFill>
              </a:rPr>
              <a:t>United </a:t>
            </a:r>
            <a:r>
              <a:rPr lang="en-US" dirty="0" smtClean="0">
                <a:solidFill>
                  <a:srgbClr val="005677"/>
                </a:solidFill>
              </a:rPr>
              <a:t>Nations Commission </a:t>
            </a:r>
            <a:r>
              <a:rPr lang="en-US" dirty="0">
                <a:solidFill>
                  <a:srgbClr val="005677"/>
                </a:solidFill>
              </a:rPr>
              <a:t>on Human </a:t>
            </a:r>
            <a:r>
              <a:rPr lang="en-US" dirty="0" smtClean="0">
                <a:solidFill>
                  <a:srgbClr val="005677"/>
                </a:solidFill>
              </a:rPr>
              <a:t>Rights and Human Rights Committee</a:t>
            </a:r>
            <a:r>
              <a:rPr lang="en-US" dirty="0">
                <a:solidFill>
                  <a:srgbClr val="005677"/>
                </a:solidFill>
              </a:rPr>
              <a:t>, African Commission on Human and Peoples</a:t>
            </a:r>
            <a:r>
              <a:rPr lang="en-US" dirty="0" smtClean="0">
                <a:solidFill>
                  <a:srgbClr val="005677"/>
                </a:solidFill>
              </a:rPr>
              <a:t>’ Rights</a:t>
            </a:r>
            <a:endParaRPr lang="en-US" dirty="0">
              <a:solidFill>
                <a:srgbClr val="005677"/>
              </a:solidFill>
            </a:endParaRPr>
          </a:p>
          <a:p>
            <a:pPr lvl="1" fontAlgn="auto">
              <a:spcBef>
                <a:spcPts val="480"/>
              </a:spcBef>
              <a:spcAft>
                <a:spcPts val="0"/>
              </a:spcAft>
              <a:defRPr/>
            </a:pPr>
            <a:r>
              <a:rPr lang="en-ZA" b="1" dirty="0" smtClean="0">
                <a:solidFill>
                  <a:srgbClr val="F07D35"/>
                </a:solidFill>
              </a:rPr>
              <a:t>Referred to South Africa article by Ben Winks </a:t>
            </a:r>
            <a:r>
              <a:rPr lang="en-ZA" b="1" dirty="0">
                <a:solidFill>
                  <a:srgbClr val="F07D35"/>
                </a:solidFill>
              </a:rPr>
              <a:t>and </a:t>
            </a:r>
            <a:r>
              <a:rPr lang="en-ZA" b="1" dirty="0" err="1" smtClean="0">
                <a:solidFill>
                  <a:srgbClr val="F07D35"/>
                </a:solidFill>
              </a:rPr>
              <a:t>Vinayak</a:t>
            </a:r>
            <a:r>
              <a:rPr lang="en-ZA" b="1" dirty="0" smtClean="0">
                <a:solidFill>
                  <a:srgbClr val="F07D35"/>
                </a:solidFill>
              </a:rPr>
              <a:t> </a:t>
            </a:r>
            <a:r>
              <a:rPr lang="en-ZA" b="1" dirty="0" err="1" smtClean="0">
                <a:solidFill>
                  <a:srgbClr val="F07D35"/>
                </a:solidFill>
              </a:rPr>
              <a:t>Bhardwaj</a:t>
            </a:r>
            <a:endParaRPr lang="en-GB" b="1" dirty="0" smtClean="0">
              <a:solidFill>
                <a:srgbClr val="F07D35"/>
              </a:solidFill>
            </a:endParaRPr>
          </a:p>
        </p:txBody>
      </p:sp>
      <p:sp>
        <p:nvSpPr>
          <p:cNvPr id="4" name="Slide Number Placeholder 3"/>
          <p:cNvSpPr>
            <a:spLocks noGrp="1"/>
          </p:cNvSpPr>
          <p:nvPr>
            <p:ph type="sldNum" sz="quarter" idx="10"/>
          </p:nvPr>
        </p:nvSpPr>
        <p:spPr/>
        <p:txBody>
          <a:bodyPr/>
          <a:lstStyle/>
          <a:p>
            <a:pPr defTabSz="914400">
              <a:defRPr/>
            </a:pPr>
            <a:fld id="{FA0003EE-7D7C-4015-BDF4-A015C6704397}" type="slidenum">
              <a:rPr lang="en-US"/>
              <a:pPr defTabSz="914400">
                <a:defRPr/>
              </a:pPr>
              <a:t>17</a:t>
            </a:fld>
            <a:endParaRPr lang="en-US" dirty="0"/>
          </a:p>
        </p:txBody>
      </p:sp>
    </p:spTree>
    <p:extLst>
      <p:ext uri="{BB962C8B-B14F-4D97-AF65-F5344CB8AC3E}">
        <p14:creationId xmlns:p14="http://schemas.microsoft.com/office/powerpoint/2010/main" val="500772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27025"/>
            <a:ext cx="8218488" cy="725488"/>
          </a:xfrm>
        </p:spPr>
        <p:txBody>
          <a:bodyPr rtlCol="0"/>
          <a:lstStyle/>
          <a:p>
            <a:pPr eaLnBrk="1" fontAlgn="auto" hangingPunct="1">
              <a:spcAft>
                <a:spcPts val="0"/>
              </a:spcAft>
              <a:defRPr/>
            </a:pPr>
            <a:r>
              <a:rPr lang="en-ZA" dirty="0" smtClean="0">
                <a:solidFill>
                  <a:srgbClr val="F07D35"/>
                </a:solidFill>
              </a:rPr>
              <a:t>Zimbabwe:</a:t>
            </a:r>
            <a:r>
              <a:rPr lang="en-ZA" dirty="0" smtClean="0"/>
              <a:t> </a:t>
            </a:r>
            <a:r>
              <a:rPr lang="en-ZA" dirty="0" smtClean="0">
                <a:solidFill>
                  <a:srgbClr val="005677"/>
                </a:solidFill>
              </a:rPr>
              <a:t>CONTINENTAL SHIFT?</a:t>
            </a:r>
            <a:endParaRPr lang="en-GB" dirty="0">
              <a:solidFill>
                <a:srgbClr val="005677"/>
              </a:solidFill>
            </a:endParaRPr>
          </a:p>
        </p:txBody>
      </p:sp>
      <p:sp>
        <p:nvSpPr>
          <p:cNvPr id="10" name="Content Placeholder 9"/>
          <p:cNvSpPr>
            <a:spLocks noGrp="1"/>
          </p:cNvSpPr>
          <p:nvPr>
            <p:ph idx="1"/>
          </p:nvPr>
        </p:nvSpPr>
        <p:spPr>
          <a:xfrm>
            <a:off x="457200" y="1192213"/>
            <a:ext cx="8229600" cy="3108543"/>
          </a:xfrm>
        </p:spPr>
        <p:txBody>
          <a:bodyPr rtlCol="0"/>
          <a:lstStyle/>
          <a:p>
            <a:pPr fontAlgn="auto">
              <a:spcAft>
                <a:spcPts val="0"/>
              </a:spcAft>
              <a:defRPr/>
            </a:pPr>
            <a:r>
              <a:rPr lang="en-ZA" b="1" dirty="0" smtClean="0">
                <a:solidFill>
                  <a:srgbClr val="005677"/>
                </a:solidFill>
              </a:rPr>
              <a:t>African Court of Human and Peoples' Rights, </a:t>
            </a:r>
            <a:r>
              <a:rPr lang="en-ZA" b="1" i="1" dirty="0" err="1" smtClean="0">
                <a:solidFill>
                  <a:srgbClr val="005677"/>
                </a:solidFill>
              </a:rPr>
              <a:t>Konate</a:t>
            </a:r>
            <a:r>
              <a:rPr lang="en-ZA" b="1" i="1" dirty="0" smtClean="0">
                <a:solidFill>
                  <a:srgbClr val="005677"/>
                </a:solidFill>
              </a:rPr>
              <a:t> v Burkina Faso </a:t>
            </a:r>
            <a:r>
              <a:rPr lang="en-ZA" b="1" dirty="0" smtClean="0">
                <a:solidFill>
                  <a:srgbClr val="005677"/>
                </a:solidFill>
              </a:rPr>
              <a:t>(also </a:t>
            </a:r>
            <a:br>
              <a:rPr lang="en-ZA" b="1" dirty="0" smtClean="0">
                <a:solidFill>
                  <a:srgbClr val="005677"/>
                </a:solidFill>
              </a:rPr>
            </a:br>
            <a:r>
              <a:rPr lang="en-ZA" b="1" dirty="0" smtClean="0">
                <a:solidFill>
                  <a:srgbClr val="005677"/>
                </a:solidFill>
              </a:rPr>
              <a:t>5 December 2014)</a:t>
            </a:r>
            <a:endParaRPr lang="en-ZA" b="1" i="1" dirty="0" smtClean="0">
              <a:solidFill>
                <a:srgbClr val="005677"/>
              </a:solidFill>
            </a:endParaRPr>
          </a:p>
          <a:p>
            <a:pPr lvl="1" fontAlgn="auto">
              <a:spcAft>
                <a:spcPts val="0"/>
              </a:spcAft>
              <a:defRPr/>
            </a:pPr>
            <a:r>
              <a:rPr lang="en-ZA" u="sng" dirty="0" smtClean="0"/>
              <a:t>Majority of 6:</a:t>
            </a:r>
            <a:r>
              <a:rPr lang="en-ZA" dirty="0" smtClean="0"/>
              <a:t>  Criminal defamation is not, as such, incompatible with the African Charter, but it should never be punished by imprisonment</a:t>
            </a:r>
          </a:p>
          <a:p>
            <a:pPr lvl="1" fontAlgn="auto">
              <a:spcAft>
                <a:spcPts val="0"/>
              </a:spcAft>
              <a:defRPr/>
            </a:pPr>
            <a:r>
              <a:rPr lang="en-ZA" u="sng" dirty="0" smtClean="0"/>
              <a:t>Minority of 4:</a:t>
            </a:r>
            <a:r>
              <a:rPr lang="en-ZA" dirty="0" smtClean="0"/>
              <a:t>  There is no justification for any criminal sanction for defamation, custodial or not, as the civil law should be sufficient</a:t>
            </a:r>
          </a:p>
          <a:p>
            <a:pPr fontAlgn="auto">
              <a:spcAft>
                <a:spcPts val="0"/>
              </a:spcAft>
              <a:defRPr/>
            </a:pPr>
            <a:endParaRPr lang="en-US" b="1" dirty="0" smtClean="0">
              <a:solidFill>
                <a:srgbClr val="005677"/>
              </a:solidFill>
            </a:endParaRPr>
          </a:p>
          <a:p>
            <a:pPr fontAlgn="auto">
              <a:spcAft>
                <a:spcPts val="0"/>
              </a:spcAft>
              <a:defRPr/>
            </a:pPr>
            <a:r>
              <a:rPr lang="en-US" b="1" dirty="0" smtClean="0">
                <a:solidFill>
                  <a:srgbClr val="005677"/>
                </a:solidFill>
              </a:rPr>
              <a:t>Court </a:t>
            </a:r>
            <a:r>
              <a:rPr lang="en-US" b="1" dirty="0">
                <a:solidFill>
                  <a:srgbClr val="005677"/>
                </a:solidFill>
              </a:rPr>
              <a:t>referred to </a:t>
            </a:r>
            <a:r>
              <a:rPr lang="en-US" b="1" dirty="0" smtClean="0">
                <a:solidFill>
                  <a:srgbClr val="005677"/>
                </a:solidFill>
              </a:rPr>
              <a:t>cases and learning from the UN </a:t>
            </a:r>
            <a:r>
              <a:rPr lang="en-US" b="1" dirty="0">
                <a:solidFill>
                  <a:srgbClr val="005677"/>
                </a:solidFill>
              </a:rPr>
              <a:t>Human Rights </a:t>
            </a:r>
            <a:r>
              <a:rPr lang="en-US" b="1" dirty="0" smtClean="0">
                <a:solidFill>
                  <a:srgbClr val="005677"/>
                </a:solidFill>
              </a:rPr>
              <a:t>Committee, the ECHR, and </a:t>
            </a:r>
            <a:r>
              <a:rPr lang="en-US" b="1" dirty="0">
                <a:solidFill>
                  <a:srgbClr val="005677"/>
                </a:solidFill>
              </a:rPr>
              <a:t>the Inter-American Court</a:t>
            </a:r>
            <a:endParaRPr lang="en-GB" dirty="0"/>
          </a:p>
        </p:txBody>
      </p:sp>
      <p:sp>
        <p:nvSpPr>
          <p:cNvPr id="4" name="Slide Number Placeholder 3"/>
          <p:cNvSpPr>
            <a:spLocks noGrp="1"/>
          </p:cNvSpPr>
          <p:nvPr>
            <p:ph type="sldNum" sz="quarter" idx="10"/>
          </p:nvPr>
        </p:nvSpPr>
        <p:spPr/>
        <p:txBody>
          <a:bodyPr/>
          <a:lstStyle/>
          <a:p>
            <a:pPr defTabSz="914400">
              <a:defRPr/>
            </a:pPr>
            <a:fld id="{FA0003EE-7D7C-4015-BDF4-A015C6704397}" type="slidenum">
              <a:rPr lang="en-US"/>
              <a:pPr defTabSz="914400">
                <a:defRPr/>
              </a:pPr>
              <a:t>18</a:t>
            </a:fld>
            <a:endParaRPr lang="en-US" dirty="0"/>
          </a:p>
        </p:txBody>
      </p:sp>
    </p:spTree>
    <p:extLst>
      <p:ext uri="{BB962C8B-B14F-4D97-AF65-F5344CB8AC3E}">
        <p14:creationId xmlns:p14="http://schemas.microsoft.com/office/powerpoint/2010/main" val="2060842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19256" cy="726267"/>
          </a:xfrm>
        </p:spPr>
        <p:txBody>
          <a:bodyPr/>
          <a:lstStyle/>
          <a:p>
            <a:r>
              <a:rPr lang="en-US" dirty="0" smtClean="0">
                <a:solidFill>
                  <a:srgbClr val="005677"/>
                </a:solidFill>
              </a:rPr>
              <a:t>Criminal Defamation</a:t>
            </a:r>
            <a:endParaRPr lang="en-GB" dirty="0">
              <a:solidFill>
                <a:srgbClr val="005677"/>
              </a:solidFill>
            </a:endParaRPr>
          </a:p>
        </p:txBody>
      </p:sp>
      <p:sp>
        <p:nvSpPr>
          <p:cNvPr id="3" name="Content Placeholder 2"/>
          <p:cNvSpPr>
            <a:spLocks noGrp="1"/>
          </p:cNvSpPr>
          <p:nvPr>
            <p:ph idx="1"/>
          </p:nvPr>
        </p:nvSpPr>
        <p:spPr>
          <a:xfrm>
            <a:off x="395536" y="692696"/>
            <a:ext cx="8229600" cy="6617196"/>
          </a:xfrm>
        </p:spPr>
        <p:txBody>
          <a:bodyPr/>
          <a:lstStyle/>
          <a:p>
            <a:r>
              <a:rPr lang="en-US" b="1" dirty="0" smtClean="0">
                <a:solidFill>
                  <a:srgbClr val="F07D35"/>
                </a:solidFill>
              </a:rPr>
              <a:t>But in South Africa –the crime of defamation upheld</a:t>
            </a:r>
          </a:p>
          <a:p>
            <a:pPr fontAlgn="auto">
              <a:spcAft>
                <a:spcPts val="0"/>
              </a:spcAft>
              <a:defRPr/>
            </a:pPr>
            <a:endParaRPr lang="en-ZA" b="1" dirty="0" smtClean="0">
              <a:solidFill>
                <a:srgbClr val="005677"/>
              </a:solidFill>
            </a:endParaRPr>
          </a:p>
          <a:p>
            <a:pPr fontAlgn="auto">
              <a:spcAft>
                <a:spcPts val="0"/>
              </a:spcAft>
              <a:defRPr/>
            </a:pPr>
            <a:r>
              <a:rPr lang="en-ZA" b="1" dirty="0" smtClean="0">
                <a:solidFill>
                  <a:srgbClr val="005677"/>
                </a:solidFill>
              </a:rPr>
              <a:t>High </a:t>
            </a:r>
            <a:r>
              <a:rPr lang="en-ZA" b="1" dirty="0">
                <a:solidFill>
                  <a:srgbClr val="005677"/>
                </a:solidFill>
              </a:rPr>
              <a:t>Court of South Africa, </a:t>
            </a:r>
            <a:r>
              <a:rPr lang="en-ZA" b="1" i="1" dirty="0" err="1">
                <a:solidFill>
                  <a:srgbClr val="005677"/>
                </a:solidFill>
              </a:rPr>
              <a:t>Motsepe</a:t>
            </a:r>
            <a:r>
              <a:rPr lang="en-ZA" b="1" i="1" dirty="0">
                <a:solidFill>
                  <a:srgbClr val="005677"/>
                </a:solidFill>
              </a:rPr>
              <a:t> v The State </a:t>
            </a:r>
            <a:r>
              <a:rPr lang="en-ZA" dirty="0">
                <a:solidFill>
                  <a:srgbClr val="005677"/>
                </a:solidFill>
              </a:rPr>
              <a:t>(</a:t>
            </a:r>
            <a:r>
              <a:rPr lang="en-ZA" b="1" dirty="0">
                <a:solidFill>
                  <a:srgbClr val="F07D35"/>
                </a:solidFill>
              </a:rPr>
              <a:t>also 5 December 2014</a:t>
            </a:r>
            <a:r>
              <a:rPr lang="en-ZA" dirty="0">
                <a:solidFill>
                  <a:srgbClr val="005677"/>
                </a:solidFill>
              </a:rPr>
              <a:t>)</a:t>
            </a:r>
          </a:p>
          <a:p>
            <a:pPr lvl="1" fontAlgn="auto">
              <a:spcAft>
                <a:spcPts val="0"/>
              </a:spcAft>
              <a:defRPr/>
            </a:pPr>
            <a:r>
              <a:rPr lang="en-US" dirty="0"/>
              <a:t>Mag Court imposed R10 000 fine or 10 months' imprisonment (suspended for 5 years on condition that the appellant not convicted of criminal defamation during the period)</a:t>
            </a:r>
          </a:p>
          <a:p>
            <a:pPr lvl="1" fontAlgn="auto">
              <a:spcAft>
                <a:spcPts val="0"/>
              </a:spcAft>
              <a:defRPr/>
            </a:pPr>
            <a:r>
              <a:rPr lang="en-US" dirty="0" smtClean="0">
                <a:solidFill>
                  <a:srgbClr val="465560"/>
                </a:solidFill>
              </a:rPr>
              <a:t>Freedom </a:t>
            </a:r>
            <a:r>
              <a:rPr lang="en-US" dirty="0">
                <a:solidFill>
                  <a:srgbClr val="465560"/>
                </a:solidFill>
              </a:rPr>
              <a:t>of expression is not unlimited</a:t>
            </a:r>
          </a:p>
          <a:p>
            <a:pPr lvl="1" fontAlgn="auto">
              <a:spcAft>
                <a:spcPts val="0"/>
              </a:spcAft>
              <a:defRPr/>
            </a:pPr>
            <a:r>
              <a:rPr lang="en-US" dirty="0">
                <a:solidFill>
                  <a:srgbClr val="465560"/>
                </a:solidFill>
              </a:rPr>
              <a:t>Though criminal defamation undoubtedly limits freedom of expression, this is reasonable and justified in an open and democratic society</a:t>
            </a:r>
            <a:endParaRPr lang="en-ZA" dirty="0">
              <a:solidFill>
                <a:srgbClr val="465560"/>
              </a:solidFill>
            </a:endParaRPr>
          </a:p>
          <a:p>
            <a:endParaRPr lang="en-US" dirty="0" smtClean="0"/>
          </a:p>
          <a:p>
            <a:r>
              <a:rPr lang="en-US" dirty="0" smtClean="0"/>
              <a:t>On the facts: found that journalist didn't have intention to defame, so not guilty</a:t>
            </a:r>
          </a:p>
          <a:p>
            <a:pPr marL="0" indent="0">
              <a:buNone/>
            </a:pPr>
            <a:endParaRPr lang="en-US" dirty="0" smtClean="0"/>
          </a:p>
          <a:p>
            <a:r>
              <a:rPr lang="en-US" b="1" dirty="0">
                <a:solidFill>
                  <a:srgbClr val="005677"/>
                </a:solidFill>
              </a:rPr>
              <a:t>Court referred to learning from African Commission on Human and Peoples </a:t>
            </a:r>
            <a:r>
              <a:rPr lang="en-US" b="1" dirty="0" smtClean="0">
                <a:solidFill>
                  <a:srgbClr val="005677"/>
                </a:solidFill>
              </a:rPr>
              <a:t>Rights, the ECHR</a:t>
            </a:r>
            <a:r>
              <a:rPr lang="en-US" b="1" dirty="0">
                <a:solidFill>
                  <a:srgbClr val="005677"/>
                </a:solidFill>
              </a:rPr>
              <a:t>, </a:t>
            </a:r>
            <a:r>
              <a:rPr lang="en-US" b="1" dirty="0" smtClean="0">
                <a:solidFill>
                  <a:srgbClr val="005677"/>
                </a:solidFill>
              </a:rPr>
              <a:t>the United </a:t>
            </a:r>
            <a:r>
              <a:rPr lang="en-US" b="1" dirty="0">
                <a:solidFill>
                  <a:srgbClr val="005677"/>
                </a:solidFill>
              </a:rPr>
              <a:t>Nations, the </a:t>
            </a:r>
            <a:r>
              <a:rPr lang="en-US" b="1" dirty="0" err="1">
                <a:solidFill>
                  <a:srgbClr val="005677"/>
                </a:solidFill>
              </a:rPr>
              <a:t>Organisation</a:t>
            </a:r>
            <a:r>
              <a:rPr lang="en-US" b="1" dirty="0">
                <a:solidFill>
                  <a:srgbClr val="005677"/>
                </a:solidFill>
              </a:rPr>
              <a:t> of American States and the </a:t>
            </a:r>
            <a:r>
              <a:rPr lang="en-US" b="1" dirty="0" err="1">
                <a:solidFill>
                  <a:srgbClr val="005677"/>
                </a:solidFill>
              </a:rPr>
              <a:t>Organisation</a:t>
            </a:r>
            <a:r>
              <a:rPr lang="en-US" b="1" dirty="0">
                <a:solidFill>
                  <a:srgbClr val="005677"/>
                </a:solidFill>
              </a:rPr>
              <a:t> for Security and Cooperation in </a:t>
            </a:r>
            <a:r>
              <a:rPr lang="en-US" b="1" dirty="0" smtClean="0">
                <a:solidFill>
                  <a:srgbClr val="005677"/>
                </a:solidFill>
              </a:rPr>
              <a:t>Europe and </a:t>
            </a:r>
            <a:r>
              <a:rPr lang="en-US" b="1" dirty="0">
                <a:solidFill>
                  <a:srgbClr val="005677"/>
                </a:solidFill>
              </a:rPr>
              <a:t>a decision </a:t>
            </a:r>
            <a:r>
              <a:rPr lang="en-US" b="1" dirty="0" smtClean="0">
                <a:solidFill>
                  <a:srgbClr val="005677"/>
                </a:solidFill>
              </a:rPr>
              <a:t>by the Privy Council </a:t>
            </a:r>
            <a:endParaRPr lang="en-US" b="1" dirty="0">
              <a:solidFill>
                <a:srgbClr val="005677"/>
              </a:solidFill>
            </a:endParaRPr>
          </a:p>
          <a:p>
            <a:endParaRPr lang="en-US" dirty="0" smtClean="0"/>
          </a:p>
          <a:p>
            <a:endParaRPr lang="en-ZA" dirty="0" smtClean="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19</a:t>
            </a:fld>
            <a:endParaRPr lang="en-US" dirty="0"/>
          </a:p>
        </p:txBody>
      </p:sp>
    </p:spTree>
    <p:extLst>
      <p:ext uri="{BB962C8B-B14F-4D97-AF65-F5344CB8AC3E}">
        <p14:creationId xmlns:p14="http://schemas.microsoft.com/office/powerpoint/2010/main" val="2740607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27025"/>
            <a:ext cx="8218488" cy="725488"/>
          </a:xfrm>
        </p:spPr>
        <p:txBody>
          <a:bodyPr rtlCol="0"/>
          <a:lstStyle/>
          <a:p>
            <a:pPr eaLnBrk="1" fontAlgn="auto" hangingPunct="1">
              <a:spcAft>
                <a:spcPts val="0"/>
              </a:spcAft>
              <a:defRPr/>
            </a:pPr>
            <a:r>
              <a:rPr lang="en-US" dirty="0" smtClean="0">
                <a:solidFill>
                  <a:srgbClr val="005677"/>
                </a:solidFill>
              </a:rPr>
              <a:t>PART 1: FREEDOM OF EXPRESSION IN SOUTH AFRICA in 2014</a:t>
            </a:r>
            <a:endParaRPr lang="en-GB" dirty="0">
              <a:solidFill>
                <a:srgbClr val="005677"/>
              </a:solidFill>
            </a:endParaRPr>
          </a:p>
        </p:txBody>
      </p:sp>
      <p:sp>
        <p:nvSpPr>
          <p:cNvPr id="10" name="Content Placeholder 9"/>
          <p:cNvSpPr>
            <a:spLocks noGrp="1"/>
          </p:cNvSpPr>
          <p:nvPr>
            <p:ph idx="1"/>
          </p:nvPr>
        </p:nvSpPr>
        <p:spPr>
          <a:xfrm>
            <a:off x="323528" y="1196752"/>
            <a:ext cx="8229600" cy="6377130"/>
          </a:xfrm>
        </p:spPr>
        <p:txBody>
          <a:bodyPr rtlCol="0"/>
          <a:lstStyle/>
          <a:p>
            <a:pPr fontAlgn="auto">
              <a:spcAft>
                <a:spcPts val="0"/>
              </a:spcAft>
              <a:defRPr/>
            </a:pPr>
            <a:r>
              <a:rPr lang="en-US" sz="1900" b="1" dirty="0" smtClean="0">
                <a:solidFill>
                  <a:srgbClr val="005677"/>
                </a:solidFill>
              </a:rPr>
              <a:t>THE GOOD, THE BAD AND THE UGLY:  </a:t>
            </a:r>
            <a:r>
              <a:rPr lang="en-US" b="1" dirty="0" smtClean="0">
                <a:solidFill>
                  <a:srgbClr val="005677"/>
                </a:solidFill>
              </a:rPr>
              <a:t>see </a:t>
            </a:r>
            <a:r>
              <a:rPr lang="en-US" b="1" dirty="0" smtClean="0">
                <a:solidFill>
                  <a:srgbClr val="F07D35"/>
                </a:solidFill>
              </a:rPr>
              <a:t>DARIOMILO.COM – "</a:t>
            </a:r>
            <a:r>
              <a:rPr lang="en-US" b="1" i="1" dirty="0" smtClean="0">
                <a:solidFill>
                  <a:srgbClr val="F07D35"/>
                </a:solidFill>
              </a:rPr>
              <a:t>2014: A Bumper Year for Media Law</a:t>
            </a:r>
            <a:r>
              <a:rPr lang="en-US" b="1" dirty="0" smtClean="0">
                <a:solidFill>
                  <a:srgbClr val="F07D35"/>
                </a:solidFill>
              </a:rPr>
              <a:t>"</a:t>
            </a:r>
            <a:endParaRPr lang="en-US" b="1" dirty="0" smtClean="0">
              <a:solidFill>
                <a:srgbClr val="005677"/>
              </a:solidFill>
            </a:endParaRPr>
          </a:p>
          <a:p>
            <a:pPr eaLnBrk="1" fontAlgn="auto" hangingPunct="1">
              <a:spcAft>
                <a:spcPts val="0"/>
              </a:spcAft>
              <a:defRPr/>
            </a:pPr>
            <a:endParaRPr lang="en-US" b="1" dirty="0" smtClean="0">
              <a:solidFill>
                <a:srgbClr val="005677"/>
              </a:solidFill>
            </a:endParaRPr>
          </a:p>
          <a:p>
            <a:pPr eaLnBrk="1" fontAlgn="auto" hangingPunct="1">
              <a:spcAft>
                <a:spcPts val="0"/>
              </a:spcAft>
              <a:defRPr/>
            </a:pPr>
            <a:r>
              <a:rPr lang="en-US" b="1" dirty="0" smtClean="0">
                <a:solidFill>
                  <a:srgbClr val="005677"/>
                </a:solidFill>
              </a:rPr>
              <a:t>KEY COURT DECISIONS IN 2014: </a:t>
            </a:r>
          </a:p>
          <a:p>
            <a:pPr lvl="1" fontAlgn="auto">
              <a:spcAft>
                <a:spcPts val="0"/>
              </a:spcAft>
              <a:defRPr/>
            </a:pPr>
            <a:endParaRPr lang="en-US" sz="1900" b="1" dirty="0" smtClean="0">
              <a:solidFill>
                <a:srgbClr val="005677"/>
              </a:solidFill>
            </a:endParaRPr>
          </a:p>
          <a:p>
            <a:pPr lvl="1" fontAlgn="auto">
              <a:spcAft>
                <a:spcPts val="0"/>
              </a:spcAft>
              <a:defRPr/>
            </a:pPr>
            <a:r>
              <a:rPr lang="en-US" sz="1900" b="1" dirty="0" smtClean="0">
                <a:solidFill>
                  <a:srgbClr val="005677"/>
                </a:solidFill>
              </a:rPr>
              <a:t>MORE ACCESS TO COURTS</a:t>
            </a:r>
          </a:p>
          <a:p>
            <a:pPr lvl="2" fontAlgn="auto">
              <a:spcAft>
                <a:spcPts val="0"/>
              </a:spcAft>
              <a:defRPr/>
            </a:pPr>
            <a:r>
              <a:rPr lang="en-US" sz="1900" dirty="0" smtClean="0">
                <a:solidFill>
                  <a:srgbClr val="465560"/>
                </a:solidFill>
              </a:rPr>
              <a:t>Access </a:t>
            </a:r>
            <a:r>
              <a:rPr lang="en-US" sz="1900" dirty="0">
                <a:solidFill>
                  <a:srgbClr val="465560"/>
                </a:solidFill>
              </a:rPr>
              <a:t>to </a:t>
            </a:r>
            <a:r>
              <a:rPr lang="en-US" sz="1900" dirty="0" smtClean="0">
                <a:solidFill>
                  <a:srgbClr val="465560"/>
                </a:solidFill>
              </a:rPr>
              <a:t>broadcast Oscar </a:t>
            </a:r>
            <a:r>
              <a:rPr lang="en-US" sz="1900" dirty="0" err="1">
                <a:solidFill>
                  <a:srgbClr val="465560"/>
                </a:solidFill>
              </a:rPr>
              <a:t>Pistorius</a:t>
            </a:r>
            <a:r>
              <a:rPr lang="en-US" sz="1900" dirty="0">
                <a:solidFill>
                  <a:srgbClr val="465560"/>
                </a:solidFill>
              </a:rPr>
              <a:t>' trial for </a:t>
            </a:r>
            <a:r>
              <a:rPr lang="en-US" sz="1900" dirty="0" smtClean="0">
                <a:solidFill>
                  <a:srgbClr val="465560"/>
                </a:solidFill>
              </a:rPr>
              <a:t>murder</a:t>
            </a:r>
          </a:p>
          <a:p>
            <a:pPr lvl="1" fontAlgn="auto">
              <a:spcAft>
                <a:spcPts val="0"/>
              </a:spcAft>
              <a:defRPr/>
            </a:pPr>
            <a:r>
              <a:rPr lang="en-US" sz="1900" b="1" dirty="0" smtClean="0">
                <a:solidFill>
                  <a:srgbClr val="F07D35"/>
                </a:solidFill>
              </a:rPr>
              <a:t>LESS </a:t>
            </a:r>
            <a:r>
              <a:rPr lang="en-US" sz="1900" b="1" dirty="0">
                <a:solidFill>
                  <a:srgbClr val="F07D35"/>
                </a:solidFill>
              </a:rPr>
              <a:t>ACCESS TO COURT DOCUMENTS </a:t>
            </a:r>
          </a:p>
          <a:p>
            <a:pPr lvl="2" fontAlgn="auto">
              <a:spcAft>
                <a:spcPts val="0"/>
              </a:spcAft>
              <a:defRPr/>
            </a:pPr>
            <a:r>
              <a:rPr lang="en-US" sz="1900" dirty="0" smtClean="0">
                <a:solidFill>
                  <a:srgbClr val="465560"/>
                </a:solidFill>
              </a:rPr>
              <a:t>High Court's </a:t>
            </a:r>
            <a:r>
              <a:rPr lang="en-US" sz="1900" dirty="0">
                <a:solidFill>
                  <a:srgbClr val="465560"/>
                </a:solidFill>
              </a:rPr>
              <a:t>decision in </a:t>
            </a:r>
            <a:r>
              <a:rPr lang="en-US" sz="1900" i="1" dirty="0">
                <a:solidFill>
                  <a:srgbClr val="465560"/>
                </a:solidFill>
              </a:rPr>
              <a:t>SANRAL v City of Cape Town</a:t>
            </a:r>
          </a:p>
          <a:p>
            <a:pPr lvl="1" fontAlgn="auto">
              <a:spcAft>
                <a:spcPts val="0"/>
              </a:spcAft>
              <a:defRPr/>
            </a:pPr>
            <a:r>
              <a:rPr lang="en-US" sz="1900" b="1" dirty="0" smtClean="0">
                <a:solidFill>
                  <a:srgbClr val="005677"/>
                </a:solidFill>
              </a:rPr>
              <a:t>MORE </a:t>
            </a:r>
            <a:r>
              <a:rPr lang="en-US" sz="1900" b="1" dirty="0">
                <a:solidFill>
                  <a:srgbClr val="005677"/>
                </a:solidFill>
              </a:rPr>
              <a:t>ACCESS TO </a:t>
            </a:r>
            <a:r>
              <a:rPr lang="en-US" sz="1900" b="1" dirty="0" smtClean="0">
                <a:solidFill>
                  <a:srgbClr val="005677"/>
                </a:solidFill>
              </a:rPr>
              <a:t>INFORMATION</a:t>
            </a:r>
          </a:p>
          <a:p>
            <a:pPr lvl="2" fontAlgn="auto">
              <a:spcAft>
                <a:spcPts val="0"/>
              </a:spcAft>
              <a:defRPr/>
            </a:pPr>
            <a:r>
              <a:rPr lang="en-US" sz="1900" dirty="0" smtClean="0">
                <a:solidFill>
                  <a:srgbClr val="465560"/>
                </a:solidFill>
              </a:rPr>
              <a:t>Access </a:t>
            </a:r>
            <a:r>
              <a:rPr lang="en-US" sz="1900" dirty="0">
                <a:solidFill>
                  <a:srgbClr val="465560"/>
                </a:solidFill>
              </a:rPr>
              <a:t>to the </a:t>
            </a:r>
            <a:r>
              <a:rPr lang="en-US" sz="1900" dirty="0" err="1">
                <a:solidFill>
                  <a:srgbClr val="465560"/>
                </a:solidFill>
              </a:rPr>
              <a:t>Khampepe-Moseneke</a:t>
            </a:r>
            <a:r>
              <a:rPr lang="en-US" sz="1900" dirty="0">
                <a:solidFill>
                  <a:srgbClr val="465560"/>
                </a:solidFill>
              </a:rPr>
              <a:t> </a:t>
            </a:r>
            <a:r>
              <a:rPr lang="en-US" sz="1900" dirty="0" smtClean="0">
                <a:solidFill>
                  <a:srgbClr val="465560"/>
                </a:solidFill>
              </a:rPr>
              <a:t>report regarding Zimbabwe elections</a:t>
            </a:r>
            <a:endParaRPr lang="en-US" sz="1900" dirty="0">
              <a:solidFill>
                <a:srgbClr val="465560"/>
              </a:solidFill>
            </a:endParaRPr>
          </a:p>
          <a:p>
            <a:pPr lvl="2" fontAlgn="auto">
              <a:spcAft>
                <a:spcPts val="0"/>
              </a:spcAft>
              <a:defRPr/>
            </a:pPr>
            <a:r>
              <a:rPr lang="en-US" sz="1900" dirty="0">
                <a:solidFill>
                  <a:srgbClr val="465560"/>
                </a:solidFill>
              </a:rPr>
              <a:t>National Key Points Act: Right2Know Campaign v Minister of </a:t>
            </a:r>
            <a:r>
              <a:rPr lang="en-US" sz="1900" dirty="0" smtClean="0">
                <a:solidFill>
                  <a:srgbClr val="465560"/>
                </a:solidFill>
              </a:rPr>
              <a:t>Police</a:t>
            </a:r>
          </a:p>
          <a:p>
            <a:pPr lvl="2" fontAlgn="auto">
              <a:spcAft>
                <a:spcPts val="0"/>
              </a:spcAft>
              <a:defRPr/>
            </a:pPr>
            <a:r>
              <a:rPr lang="en-US" sz="1900" dirty="0" err="1" smtClean="0">
                <a:solidFill>
                  <a:srgbClr val="465560"/>
                </a:solidFill>
              </a:rPr>
              <a:t>ArcelorMittal</a:t>
            </a:r>
            <a:r>
              <a:rPr lang="en-US" sz="1900" dirty="0" smtClean="0">
                <a:solidFill>
                  <a:srgbClr val="465560"/>
                </a:solidFill>
              </a:rPr>
              <a:t> (access to information held by private bodies) </a:t>
            </a:r>
            <a:endParaRPr lang="en-US" sz="1900" dirty="0">
              <a:solidFill>
                <a:srgbClr val="465560"/>
              </a:solidFill>
            </a:endParaRPr>
          </a:p>
          <a:p>
            <a:pPr lvl="1" fontAlgn="auto">
              <a:spcAft>
                <a:spcPts val="0"/>
              </a:spcAft>
              <a:defRPr/>
            </a:pPr>
            <a:r>
              <a:rPr lang="en-US" sz="1900" b="1" dirty="0" smtClean="0">
                <a:solidFill>
                  <a:srgbClr val="F07D35"/>
                </a:solidFill>
              </a:rPr>
              <a:t>CRIMINAL </a:t>
            </a:r>
            <a:r>
              <a:rPr lang="en-US" sz="1900" b="1" dirty="0">
                <a:solidFill>
                  <a:srgbClr val="F07D35"/>
                </a:solidFill>
              </a:rPr>
              <a:t>DEFAMATION: </a:t>
            </a:r>
          </a:p>
          <a:p>
            <a:pPr lvl="2" fontAlgn="auto">
              <a:spcAft>
                <a:spcPts val="0"/>
              </a:spcAft>
              <a:defRPr/>
            </a:pPr>
            <a:r>
              <a:rPr lang="en-US" sz="1900" dirty="0">
                <a:solidFill>
                  <a:srgbClr val="465560"/>
                </a:solidFill>
              </a:rPr>
              <a:t>Alive and well in South Africa, but not in Zimbabwe</a:t>
            </a:r>
          </a:p>
          <a:p>
            <a:pPr lvl="1" fontAlgn="auto">
              <a:spcAft>
                <a:spcPts val="0"/>
              </a:spcAft>
              <a:defRPr/>
            </a:pPr>
            <a:endParaRPr lang="en-US" sz="1900" b="1" dirty="0">
              <a:solidFill>
                <a:srgbClr val="005677"/>
              </a:solidFill>
            </a:endParaRPr>
          </a:p>
          <a:p>
            <a:pPr eaLnBrk="1" fontAlgn="auto" hangingPunct="1">
              <a:spcAft>
                <a:spcPts val="0"/>
              </a:spcAft>
              <a:defRPr/>
            </a:pPr>
            <a:endParaRPr lang="en-US" sz="1900" b="1" dirty="0" smtClean="0">
              <a:solidFill>
                <a:srgbClr val="005677"/>
              </a:solidFill>
            </a:endParaRPr>
          </a:p>
          <a:p>
            <a:pPr fontAlgn="auto">
              <a:spcAft>
                <a:spcPts val="0"/>
              </a:spcAft>
              <a:defRPr/>
            </a:pPr>
            <a:endParaRPr lang="en-GB" dirty="0">
              <a:solidFill>
                <a:srgbClr val="465560"/>
              </a:solidFill>
            </a:endParaRPr>
          </a:p>
        </p:txBody>
      </p:sp>
      <p:sp>
        <p:nvSpPr>
          <p:cNvPr id="4" name="Slide Number Placeholder 3"/>
          <p:cNvSpPr>
            <a:spLocks noGrp="1"/>
          </p:cNvSpPr>
          <p:nvPr>
            <p:ph type="sldNum" sz="quarter" idx="10"/>
          </p:nvPr>
        </p:nvSpPr>
        <p:spPr/>
        <p:txBody>
          <a:bodyPr/>
          <a:lstStyle/>
          <a:p>
            <a:pPr defTabSz="914400">
              <a:defRPr/>
            </a:pPr>
            <a:fld id="{FA0003EE-7D7C-4015-BDF4-A015C6704397}" type="slidenum">
              <a:rPr lang="en-US"/>
              <a:pPr defTabSz="914400">
                <a:defRPr/>
              </a:pPr>
              <a:t>2</a:t>
            </a:fld>
            <a:endParaRPr lang="en-US" dirty="0"/>
          </a:p>
        </p:txBody>
      </p:sp>
    </p:spTree>
    <p:extLst>
      <p:ext uri="{BB962C8B-B14F-4D97-AF65-F5344CB8AC3E}">
        <p14:creationId xmlns:p14="http://schemas.microsoft.com/office/powerpoint/2010/main" val="2357620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5677"/>
                </a:solidFill>
              </a:rPr>
              <a:t>PARt</a:t>
            </a:r>
            <a:r>
              <a:rPr lang="en-US" dirty="0" smtClean="0">
                <a:solidFill>
                  <a:srgbClr val="005677"/>
                </a:solidFill>
              </a:rPr>
              <a:t> 2: What to Watch out for in 2015</a:t>
            </a:r>
            <a:endParaRPr lang="en-GB" dirty="0">
              <a:solidFill>
                <a:srgbClr val="005677"/>
              </a:solidFill>
            </a:endParaRPr>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20</a:t>
            </a:fld>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556792"/>
            <a:ext cx="4608511" cy="3532931"/>
          </a:xfrm>
          <a:prstGeom prst="rect">
            <a:avLst/>
          </a:prstGeom>
        </p:spPr>
      </p:pic>
    </p:spTree>
    <p:extLst>
      <p:ext uri="{BB962C8B-B14F-4D97-AF65-F5344CB8AC3E}">
        <p14:creationId xmlns:p14="http://schemas.microsoft.com/office/powerpoint/2010/main" val="518256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PART 2: WHAT TO WATCH OUT FOR IN 2015</a:t>
            </a:r>
            <a:endParaRPr lang="en-GB" dirty="0">
              <a:solidFill>
                <a:schemeClr val="accent5"/>
              </a:solidFill>
            </a:endParaRPr>
          </a:p>
        </p:txBody>
      </p:sp>
      <p:sp>
        <p:nvSpPr>
          <p:cNvPr id="3" name="Content Placeholder 2"/>
          <p:cNvSpPr>
            <a:spLocks noGrp="1"/>
          </p:cNvSpPr>
          <p:nvPr>
            <p:ph idx="1"/>
          </p:nvPr>
        </p:nvSpPr>
        <p:spPr>
          <a:xfrm>
            <a:off x="467544" y="1052736"/>
            <a:ext cx="8229600" cy="3600986"/>
          </a:xfrm>
        </p:spPr>
        <p:txBody>
          <a:bodyPr/>
          <a:lstStyle/>
          <a:p>
            <a:pPr fontAlgn="auto">
              <a:spcAft>
                <a:spcPts val="0"/>
              </a:spcAft>
              <a:defRPr/>
            </a:pPr>
            <a:r>
              <a:rPr lang="en-US" b="1" dirty="0" smtClean="0">
                <a:solidFill>
                  <a:srgbClr val="005677"/>
                </a:solidFill>
              </a:rPr>
              <a:t>Judgment in the 'Broadcasting Parliament' case</a:t>
            </a:r>
          </a:p>
          <a:p>
            <a:pPr lvl="1" fontAlgn="auto">
              <a:spcAft>
                <a:spcPts val="0"/>
              </a:spcAft>
              <a:defRPr/>
            </a:pPr>
            <a:r>
              <a:rPr lang="en-US" dirty="0" smtClean="0">
                <a:solidFill>
                  <a:srgbClr val="465560"/>
                </a:solidFill>
              </a:rPr>
              <a:t>Media freedom in Parliament</a:t>
            </a:r>
          </a:p>
          <a:p>
            <a:pPr lvl="1" fontAlgn="auto">
              <a:spcAft>
                <a:spcPts val="0"/>
              </a:spcAft>
              <a:defRPr/>
            </a:pPr>
            <a:r>
              <a:rPr lang="en-US" dirty="0" smtClean="0">
                <a:solidFill>
                  <a:srgbClr val="465560"/>
                </a:solidFill>
              </a:rPr>
              <a:t>Recent </a:t>
            </a:r>
            <a:r>
              <a:rPr lang="en-US" dirty="0">
                <a:solidFill>
                  <a:srgbClr val="465560"/>
                </a:solidFill>
              </a:rPr>
              <a:t>urgent application for an interim interdict to prevent Parliament from jamming communications and </a:t>
            </a:r>
            <a:r>
              <a:rPr lang="en-US" dirty="0" smtClean="0">
                <a:solidFill>
                  <a:srgbClr val="465560"/>
                </a:solidFill>
              </a:rPr>
              <a:t>from failing to broadcast disturbances </a:t>
            </a:r>
            <a:r>
              <a:rPr lang="en-US" dirty="0">
                <a:solidFill>
                  <a:srgbClr val="465560"/>
                </a:solidFill>
              </a:rPr>
              <a:t>during the </a:t>
            </a:r>
            <a:r>
              <a:rPr lang="en-US" dirty="0" smtClean="0">
                <a:solidFill>
                  <a:srgbClr val="465560"/>
                </a:solidFill>
              </a:rPr>
              <a:t>South African 2015 </a:t>
            </a:r>
            <a:r>
              <a:rPr lang="en-US" dirty="0">
                <a:solidFill>
                  <a:srgbClr val="465560"/>
                </a:solidFill>
              </a:rPr>
              <a:t>State of the Nation </a:t>
            </a:r>
            <a:r>
              <a:rPr lang="en-US" dirty="0" smtClean="0">
                <a:solidFill>
                  <a:srgbClr val="465560"/>
                </a:solidFill>
              </a:rPr>
              <a:t>Address</a:t>
            </a:r>
          </a:p>
          <a:p>
            <a:pPr lvl="1" fontAlgn="auto">
              <a:spcAft>
                <a:spcPts val="0"/>
              </a:spcAft>
              <a:defRPr/>
            </a:pPr>
            <a:r>
              <a:rPr lang="en-US" dirty="0" smtClean="0">
                <a:solidFill>
                  <a:srgbClr val="465560"/>
                </a:solidFill>
              </a:rPr>
              <a:t>Matter being argued in April 2015 </a:t>
            </a:r>
            <a:endParaRPr lang="en-US" dirty="0">
              <a:solidFill>
                <a:srgbClr val="465560"/>
              </a:solidFill>
            </a:endParaRPr>
          </a:p>
          <a:p>
            <a:pPr fontAlgn="auto">
              <a:spcAft>
                <a:spcPts val="0"/>
              </a:spcAft>
              <a:defRPr/>
            </a:pPr>
            <a:endParaRPr lang="en-US" b="1" dirty="0" smtClean="0">
              <a:solidFill>
                <a:srgbClr val="005677"/>
              </a:solidFill>
            </a:endParaRPr>
          </a:p>
          <a:p>
            <a:pPr marL="0" indent="0" fontAlgn="auto">
              <a:spcAft>
                <a:spcPts val="0"/>
              </a:spcAft>
              <a:buNone/>
              <a:defRPr/>
            </a:pPr>
            <a:endParaRPr lang="en-US" b="1" dirty="0" smtClean="0">
              <a:solidFill>
                <a:srgbClr val="005677"/>
              </a:solidFill>
            </a:endParaRPr>
          </a:p>
          <a:p>
            <a:pPr marL="0" indent="0" fontAlgn="auto">
              <a:spcAft>
                <a:spcPts val="0"/>
              </a:spcAft>
              <a:buNone/>
              <a:defRPr/>
            </a:pPr>
            <a:endParaRPr lang="en-US" b="1" dirty="0">
              <a:solidFill>
                <a:srgbClr val="005677"/>
              </a:solidFill>
            </a:endParaRPr>
          </a:p>
          <a:p>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21</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929" y="3429000"/>
            <a:ext cx="4896544" cy="2900260"/>
          </a:xfrm>
          <a:prstGeom prst="rect">
            <a:avLst/>
          </a:prstGeom>
          <a:noFill/>
          <a:ln>
            <a:noFill/>
          </a:ln>
          <a:effectLst>
            <a:outerShdw blurRad="50800" dist="292100" dir="5400000" sx="15000" sy="15000" algn="ctr" rotWithShape="0">
              <a:schemeClr val="bg2">
                <a:lumMod val="10000"/>
                <a:alpha val="43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994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677"/>
                </a:solidFill>
              </a:rPr>
              <a:t>media freedom in parliament</a:t>
            </a:r>
            <a:endParaRPr lang="en-GB" dirty="0">
              <a:solidFill>
                <a:srgbClr val="005677"/>
              </a:solidFill>
            </a:endParaRPr>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22</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4744"/>
            <a:ext cx="6257150"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672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075200"/>
            <a:ext cx="8229600" cy="4673667"/>
          </a:xfrm>
          <a:prstGeom prst="rect">
            <a:avLst/>
          </a:prstGeom>
        </p:spPr>
        <p:txBody>
          <a:bodyPr vert="horz" lIns="91440" tIns="45720" rIns="91440" bIns="45720" rtlCol="0">
            <a:normAutofit/>
          </a:bodyPr>
          <a:lstStyle/>
          <a:p>
            <a:pPr marL="342900" indent="-342900" defTabSz="457200">
              <a:spcBef>
                <a:spcPct val="20000"/>
              </a:spcBef>
              <a:buFont typeface="Arial"/>
              <a:buChar char="•"/>
              <a:defRPr/>
            </a:pPr>
            <a:endParaRPr lang="en-US" sz="2400" dirty="0">
              <a:solidFill>
                <a:srgbClr val="1F497D"/>
              </a:solidFill>
              <a:latin typeface="Arial"/>
              <a:cs typeface="Arial"/>
            </a:endParaRPr>
          </a:p>
          <a:p>
            <a:pPr marL="342900" indent="-342900" defTabSz="457200">
              <a:spcBef>
                <a:spcPct val="20000"/>
              </a:spcBef>
              <a:buFont typeface="Arial"/>
              <a:buChar char="•"/>
              <a:defRPr/>
            </a:pPr>
            <a:endParaRPr lang="en-US" sz="1600" dirty="0">
              <a:solidFill>
                <a:srgbClr val="1F497D"/>
              </a:solidFill>
              <a:latin typeface="Arial"/>
              <a:cs typeface="Arial"/>
            </a:endParaRPr>
          </a:p>
          <a:p>
            <a:pPr marL="342900" indent="-342900" defTabSz="457200">
              <a:spcBef>
                <a:spcPct val="20000"/>
              </a:spcBef>
              <a:buFont typeface="Arial"/>
              <a:buChar char="•"/>
              <a:defRPr/>
            </a:pPr>
            <a:endParaRPr lang="en-US" sz="1600" dirty="0">
              <a:solidFill>
                <a:srgbClr val="465560"/>
              </a:solidFill>
              <a:latin typeface="Arial"/>
              <a:cs typeface="Arial"/>
            </a:endParaRPr>
          </a:p>
        </p:txBody>
      </p:sp>
      <p:sp>
        <p:nvSpPr>
          <p:cNvPr id="13" name="Title 12"/>
          <p:cNvSpPr>
            <a:spLocks noGrp="1"/>
          </p:cNvSpPr>
          <p:nvPr>
            <p:ph type="title"/>
          </p:nvPr>
        </p:nvSpPr>
        <p:spPr/>
        <p:txBody>
          <a:bodyPr/>
          <a:lstStyle/>
          <a:p>
            <a:pPr lvl="0"/>
            <a:r>
              <a:rPr lang="en-US" dirty="0">
                <a:solidFill>
                  <a:srgbClr val="F07D35"/>
                </a:solidFill>
              </a:rPr>
              <a:t>NATIONAL SECURITY: </a:t>
            </a:r>
            <a:r>
              <a:rPr lang="en-US" dirty="0">
                <a:solidFill>
                  <a:srgbClr val="005677"/>
                </a:solidFill>
              </a:rPr>
              <a:t>The Protection of State Information (Secrecy) Bill</a:t>
            </a:r>
            <a:endParaRPr lang="en-GB" dirty="0"/>
          </a:p>
        </p:txBody>
      </p:sp>
      <p:sp>
        <p:nvSpPr>
          <p:cNvPr id="11" name="Content Placeholder 10"/>
          <p:cNvSpPr>
            <a:spLocks noGrp="1"/>
          </p:cNvSpPr>
          <p:nvPr>
            <p:ph idx="1"/>
          </p:nvPr>
        </p:nvSpPr>
        <p:spPr>
          <a:xfrm>
            <a:off x="3697560" y="1268760"/>
            <a:ext cx="4989240" cy="5693866"/>
          </a:xfrm>
        </p:spPr>
        <p:txBody>
          <a:bodyPr/>
          <a:lstStyle/>
          <a:p>
            <a:pPr marL="361950" indent="-361950"/>
            <a:r>
              <a:rPr lang="en-US" dirty="0" smtClean="0">
                <a:solidFill>
                  <a:srgbClr val="465560"/>
                </a:solidFill>
              </a:rPr>
              <a:t>On 12 November 2013, the South African National Assembly </a:t>
            </a:r>
            <a:r>
              <a:rPr lang="en-US" b="1" dirty="0" smtClean="0">
                <a:solidFill>
                  <a:schemeClr val="accent5"/>
                </a:solidFill>
              </a:rPr>
              <a:t>adopted</a:t>
            </a:r>
            <a:r>
              <a:rPr lang="en-US" dirty="0" smtClean="0"/>
              <a:t> </a:t>
            </a:r>
            <a:r>
              <a:rPr lang="en-US" dirty="0" smtClean="0">
                <a:solidFill>
                  <a:srgbClr val="465560"/>
                </a:solidFill>
              </a:rPr>
              <a:t>a revised version of  the Secrecy Bill, with 225 members of Parliament voting in </a:t>
            </a:r>
            <a:r>
              <a:rPr lang="en-US" dirty="0" err="1" smtClean="0">
                <a:solidFill>
                  <a:srgbClr val="465560"/>
                </a:solidFill>
              </a:rPr>
              <a:t>favour</a:t>
            </a:r>
            <a:r>
              <a:rPr lang="en-US" dirty="0" smtClean="0">
                <a:solidFill>
                  <a:srgbClr val="465560"/>
                </a:solidFill>
              </a:rPr>
              <a:t> and 88 voting against.</a:t>
            </a:r>
          </a:p>
          <a:p>
            <a:pPr marL="361950" indent="-361950"/>
            <a:r>
              <a:rPr lang="en-US" dirty="0" smtClean="0">
                <a:solidFill>
                  <a:srgbClr val="465560"/>
                </a:solidFill>
              </a:rPr>
              <a:t>The Secrecy Bill was sent to President Jacob </a:t>
            </a:r>
            <a:r>
              <a:rPr lang="en-US" dirty="0" err="1" smtClean="0">
                <a:solidFill>
                  <a:srgbClr val="465560"/>
                </a:solidFill>
              </a:rPr>
              <a:t>Zuma</a:t>
            </a:r>
            <a:r>
              <a:rPr lang="en-US" dirty="0" smtClean="0">
                <a:solidFill>
                  <a:srgbClr val="465560"/>
                </a:solidFill>
              </a:rPr>
              <a:t> </a:t>
            </a:r>
            <a:r>
              <a:rPr lang="en-US" b="1" dirty="0" smtClean="0">
                <a:solidFill>
                  <a:schemeClr val="accent5"/>
                </a:solidFill>
              </a:rPr>
              <a:t>for assent in December 2013</a:t>
            </a:r>
            <a:r>
              <a:rPr lang="en-US" dirty="0" smtClean="0"/>
              <a:t>.</a:t>
            </a:r>
          </a:p>
          <a:p>
            <a:pPr marL="361950" indent="-361950"/>
            <a:r>
              <a:rPr lang="en-US" dirty="0" smtClean="0"/>
              <a:t>Still awaits his signature </a:t>
            </a:r>
          </a:p>
          <a:p>
            <a:pPr marL="361950" indent="-361950"/>
            <a:r>
              <a:rPr lang="en-US" dirty="0" smtClean="0"/>
              <a:t>Creates offences of possession and disclosure of classified information with limited </a:t>
            </a:r>
            <a:r>
              <a:rPr lang="en-US" dirty="0" err="1" smtClean="0"/>
              <a:t>defences</a:t>
            </a:r>
            <a:endParaRPr lang="en-US" dirty="0" smtClean="0"/>
          </a:p>
          <a:p>
            <a:pPr marL="361950" indent="-361950"/>
            <a:r>
              <a:rPr lang="en-US" dirty="0" smtClean="0"/>
              <a:t>Following Al Jazeera's and The Guardian's release of "Spy Cables" involving SA's National Intelligence Agency, likely that Bill will be signed into law soon</a:t>
            </a:r>
          </a:p>
          <a:p>
            <a:pPr marL="361950" indent="-361950"/>
            <a:endParaRPr lang="en-US" dirty="0" smtClean="0"/>
          </a:p>
          <a:p>
            <a:endParaRPr lang="en-GB" dirty="0"/>
          </a:p>
        </p:txBody>
      </p:sp>
      <p:sp>
        <p:nvSpPr>
          <p:cNvPr id="14" name="Slide Number Placeholder 13"/>
          <p:cNvSpPr>
            <a:spLocks noGrp="1"/>
          </p:cNvSpPr>
          <p:nvPr>
            <p:ph type="sldNum" sz="quarter" idx="10"/>
          </p:nvPr>
        </p:nvSpPr>
        <p:spPr/>
        <p:txBody>
          <a:bodyPr/>
          <a:lstStyle/>
          <a:p>
            <a:pPr>
              <a:defRPr/>
            </a:pPr>
            <a:fld id="{524DE07F-D8E3-431F-A06F-E83C4FE32A88}" type="slidenum">
              <a:rPr lang="en-US" smtClean="0">
                <a:solidFill>
                  <a:srgbClr val="8A8B8D">
                    <a:lumMod val="50000"/>
                  </a:srgbClr>
                </a:solidFill>
              </a:rPr>
              <a:pPr>
                <a:defRPr/>
              </a:pPr>
              <a:t>23</a:t>
            </a:fld>
            <a:endParaRPr lang="en-US" dirty="0">
              <a:solidFill>
                <a:srgbClr val="8A8B8D">
                  <a:lumMod val="50000"/>
                </a:srgbClr>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3186112" cy="50405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626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27025"/>
            <a:ext cx="8218488" cy="725488"/>
          </a:xfrm>
        </p:spPr>
        <p:txBody>
          <a:bodyPr rtlCol="0"/>
          <a:lstStyle/>
          <a:p>
            <a:pPr eaLnBrk="1" fontAlgn="auto" hangingPunct="1">
              <a:spcAft>
                <a:spcPts val="0"/>
              </a:spcAft>
              <a:defRPr/>
            </a:pPr>
            <a:r>
              <a:rPr lang="en-US" dirty="0" smtClean="0">
                <a:solidFill>
                  <a:srgbClr val="005677"/>
                </a:solidFill>
              </a:rPr>
              <a:t>THE FILMS AND PUBLICATIONS BOARD </a:t>
            </a:r>
            <a:r>
              <a:rPr lang="en-US" dirty="0" smtClean="0">
                <a:solidFill>
                  <a:srgbClr val="F07D35"/>
                </a:solidFill>
              </a:rPr>
              <a:t>– proposed regulation of internet content</a:t>
            </a:r>
            <a:br>
              <a:rPr lang="en-US" dirty="0" smtClean="0">
                <a:solidFill>
                  <a:srgbClr val="F07D35"/>
                </a:solidFill>
              </a:rPr>
            </a:br>
            <a:endParaRPr lang="en-GB" dirty="0">
              <a:solidFill>
                <a:srgbClr val="005677"/>
              </a:solidFill>
            </a:endParaRPr>
          </a:p>
        </p:txBody>
      </p:sp>
      <p:sp>
        <p:nvSpPr>
          <p:cNvPr id="10" name="Content Placeholder 9"/>
          <p:cNvSpPr>
            <a:spLocks noGrp="1"/>
          </p:cNvSpPr>
          <p:nvPr>
            <p:ph idx="1"/>
          </p:nvPr>
        </p:nvSpPr>
        <p:spPr>
          <a:xfrm>
            <a:off x="457200" y="1192213"/>
            <a:ext cx="8229600" cy="4401205"/>
          </a:xfrm>
        </p:spPr>
        <p:txBody>
          <a:bodyPr rtlCol="0"/>
          <a:lstStyle/>
          <a:p>
            <a:pPr marL="0" indent="0" fontAlgn="auto">
              <a:spcAft>
                <a:spcPts val="0"/>
              </a:spcAft>
              <a:buNone/>
              <a:defRPr/>
            </a:pPr>
            <a:endParaRPr lang="en-US" dirty="0" smtClean="0">
              <a:solidFill>
                <a:srgbClr val="465560"/>
              </a:solidFill>
            </a:endParaRPr>
          </a:p>
          <a:p>
            <a:pPr fontAlgn="auto">
              <a:spcAft>
                <a:spcPts val="0"/>
              </a:spcAft>
              <a:defRPr/>
            </a:pPr>
            <a:r>
              <a:rPr lang="en-US" b="1" dirty="0" smtClean="0">
                <a:solidFill>
                  <a:srgbClr val="005677"/>
                </a:solidFill>
              </a:rPr>
              <a:t>Crux </a:t>
            </a:r>
            <a:r>
              <a:rPr lang="en-US" b="1" dirty="0">
                <a:solidFill>
                  <a:srgbClr val="005677"/>
                </a:solidFill>
              </a:rPr>
              <a:t>of the </a:t>
            </a:r>
            <a:r>
              <a:rPr lang="en-US" b="1" dirty="0" smtClean="0">
                <a:solidFill>
                  <a:srgbClr val="005677"/>
                </a:solidFill>
              </a:rPr>
              <a:t>Policy: </a:t>
            </a:r>
            <a:r>
              <a:rPr lang="en-US" dirty="0" smtClean="0">
                <a:solidFill>
                  <a:srgbClr val="465560"/>
                </a:solidFill>
              </a:rPr>
              <a:t>provides </a:t>
            </a:r>
            <a:r>
              <a:rPr lang="en-US" dirty="0">
                <a:solidFill>
                  <a:srgbClr val="465560"/>
                </a:solidFill>
              </a:rPr>
              <a:t>for a system of co-regulation of online content whereby a distributor of online content could either submit publications to the </a:t>
            </a:r>
            <a:r>
              <a:rPr lang="en-US" dirty="0" smtClean="0">
                <a:solidFill>
                  <a:srgbClr val="465560"/>
                </a:solidFill>
              </a:rPr>
              <a:t>Board </a:t>
            </a:r>
            <a:r>
              <a:rPr lang="en-US" dirty="0">
                <a:solidFill>
                  <a:srgbClr val="465560"/>
                </a:solidFill>
              </a:rPr>
              <a:t>for classification </a:t>
            </a:r>
            <a:r>
              <a:rPr lang="en-US" dirty="0" smtClean="0">
                <a:solidFill>
                  <a:srgbClr val="465560"/>
                </a:solidFill>
              </a:rPr>
              <a:t>or </a:t>
            </a:r>
            <a:r>
              <a:rPr lang="en-US" dirty="0">
                <a:solidFill>
                  <a:srgbClr val="465560"/>
                </a:solidFill>
              </a:rPr>
              <a:t>could conclude an online distribution agreement in terms of which the distributor may become accredited to classify its online content </a:t>
            </a:r>
            <a:r>
              <a:rPr lang="en-US" dirty="0" smtClean="0">
                <a:solidFill>
                  <a:srgbClr val="465560"/>
                </a:solidFill>
              </a:rPr>
              <a:t>prior to distribution.</a:t>
            </a:r>
          </a:p>
          <a:p>
            <a:pPr lvl="1" fontAlgn="auto">
              <a:spcAft>
                <a:spcPts val="0"/>
              </a:spcAft>
              <a:defRPr/>
            </a:pPr>
            <a:r>
              <a:rPr lang="en-US" dirty="0" smtClean="0">
                <a:solidFill>
                  <a:srgbClr val="465560"/>
                </a:solidFill>
              </a:rPr>
              <a:t>Purports to apply to films, games and "certain publications"</a:t>
            </a:r>
          </a:p>
          <a:p>
            <a:pPr marL="265112" lvl="1" indent="0" fontAlgn="auto">
              <a:spcAft>
                <a:spcPts val="0"/>
              </a:spcAft>
              <a:buNone/>
              <a:defRPr/>
            </a:pPr>
            <a:endParaRPr lang="en-US" dirty="0" smtClean="0">
              <a:solidFill>
                <a:srgbClr val="465560"/>
              </a:solidFill>
            </a:endParaRPr>
          </a:p>
          <a:p>
            <a:pPr fontAlgn="auto">
              <a:spcAft>
                <a:spcPts val="0"/>
              </a:spcAft>
              <a:defRPr/>
            </a:pPr>
            <a:r>
              <a:rPr lang="en-US" b="1" u="sng" dirty="0" smtClean="0">
                <a:solidFill>
                  <a:srgbClr val="F07D35"/>
                </a:solidFill>
              </a:rPr>
              <a:t>Crucially</a:t>
            </a:r>
            <a:r>
              <a:rPr lang="en-US" dirty="0" smtClean="0">
                <a:solidFill>
                  <a:srgbClr val="465560"/>
                </a:solidFill>
              </a:rPr>
              <a:t> - draft </a:t>
            </a:r>
            <a:r>
              <a:rPr lang="en-US" dirty="0">
                <a:solidFill>
                  <a:srgbClr val="465560"/>
                </a:solidFill>
              </a:rPr>
              <a:t>policy </a:t>
            </a:r>
            <a:r>
              <a:rPr lang="en-US" dirty="0" smtClean="0">
                <a:solidFill>
                  <a:srgbClr val="465560"/>
                </a:solidFill>
              </a:rPr>
              <a:t>provides that it's impermissible to </a:t>
            </a:r>
            <a:r>
              <a:rPr lang="en-US" dirty="0">
                <a:solidFill>
                  <a:srgbClr val="465560"/>
                </a:solidFill>
              </a:rPr>
              <a:t>distribute digital content in the Republic of South Africa unless such content is </a:t>
            </a:r>
            <a:r>
              <a:rPr lang="en-US" dirty="0" smtClean="0">
                <a:solidFill>
                  <a:srgbClr val="465560"/>
                </a:solidFill>
              </a:rPr>
              <a:t>first classified and the classification is displayed </a:t>
            </a:r>
          </a:p>
          <a:p>
            <a:pPr fontAlgn="auto">
              <a:spcAft>
                <a:spcPts val="0"/>
              </a:spcAft>
              <a:defRPr/>
            </a:pPr>
            <a:r>
              <a:rPr lang="en-US" dirty="0" smtClean="0">
                <a:solidFill>
                  <a:srgbClr val="465560"/>
                </a:solidFill>
              </a:rPr>
              <a:t>Also purports to empower FPB to demand take-down of user-generated content where the content has not been classified</a:t>
            </a:r>
          </a:p>
        </p:txBody>
      </p:sp>
      <p:sp>
        <p:nvSpPr>
          <p:cNvPr id="4" name="Slide Number Placeholder 3"/>
          <p:cNvSpPr>
            <a:spLocks noGrp="1"/>
          </p:cNvSpPr>
          <p:nvPr>
            <p:ph type="sldNum" sz="quarter" idx="10"/>
          </p:nvPr>
        </p:nvSpPr>
        <p:spPr/>
        <p:txBody>
          <a:bodyPr/>
          <a:lstStyle/>
          <a:p>
            <a:pPr defTabSz="914400">
              <a:defRPr/>
            </a:pPr>
            <a:fld id="{FA0003EE-7D7C-4015-BDF4-A015C6704397}" type="slidenum">
              <a:rPr lang="en-US"/>
              <a:pPr defTabSz="914400">
                <a:defRPr/>
              </a:pPr>
              <a:t>24</a:t>
            </a:fld>
            <a:endParaRPr lang="en-US" dirty="0"/>
          </a:p>
        </p:txBody>
      </p:sp>
    </p:spTree>
    <p:extLst>
      <p:ext uri="{BB962C8B-B14F-4D97-AF65-F5344CB8AC3E}">
        <p14:creationId xmlns:p14="http://schemas.microsoft.com/office/powerpoint/2010/main" val="1566428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19256" cy="726267"/>
          </a:xfrm>
        </p:spPr>
        <p:txBody>
          <a:bodyPr/>
          <a:lstStyle/>
          <a:p>
            <a:r>
              <a:rPr lang="en-US" dirty="0" smtClean="0">
                <a:solidFill>
                  <a:schemeClr val="accent5"/>
                </a:solidFill>
              </a:rPr>
              <a:t>CONCLUSION</a:t>
            </a:r>
            <a:endParaRPr lang="en-GB" dirty="0">
              <a:solidFill>
                <a:schemeClr val="accent5"/>
              </a:solidFill>
            </a:endParaRPr>
          </a:p>
        </p:txBody>
      </p:sp>
      <p:sp>
        <p:nvSpPr>
          <p:cNvPr id="3" name="Content Placeholder 2"/>
          <p:cNvSpPr>
            <a:spLocks noGrp="1"/>
          </p:cNvSpPr>
          <p:nvPr>
            <p:ph idx="1"/>
          </p:nvPr>
        </p:nvSpPr>
        <p:spPr>
          <a:xfrm>
            <a:off x="179512" y="1052736"/>
            <a:ext cx="8229600" cy="4708981"/>
          </a:xfrm>
        </p:spPr>
        <p:txBody>
          <a:bodyPr/>
          <a:lstStyle/>
          <a:p>
            <a:r>
              <a:rPr lang="en-US" b="1" dirty="0">
                <a:solidFill>
                  <a:srgbClr val="005677"/>
                </a:solidFill>
              </a:rPr>
              <a:t>2014 was a significant year for media law in South Africa </a:t>
            </a:r>
          </a:p>
          <a:p>
            <a:pPr lvl="1"/>
            <a:endParaRPr lang="en-US" dirty="0" smtClean="0"/>
          </a:p>
          <a:p>
            <a:pPr lvl="1"/>
            <a:r>
              <a:rPr lang="en-US" dirty="0" smtClean="0">
                <a:solidFill>
                  <a:srgbClr val="465560"/>
                </a:solidFill>
              </a:rPr>
              <a:t>Cutting-edge </a:t>
            </a:r>
            <a:r>
              <a:rPr lang="en-US" dirty="0">
                <a:solidFill>
                  <a:srgbClr val="465560"/>
                </a:solidFill>
              </a:rPr>
              <a:t>cases </a:t>
            </a:r>
            <a:r>
              <a:rPr lang="en-US" dirty="0" smtClean="0">
                <a:solidFill>
                  <a:srgbClr val="465560"/>
                </a:solidFill>
              </a:rPr>
              <a:t>(</a:t>
            </a:r>
            <a:r>
              <a:rPr lang="en-US" dirty="0" err="1" smtClean="0">
                <a:solidFill>
                  <a:srgbClr val="465560"/>
                </a:solidFill>
              </a:rPr>
              <a:t>eg</a:t>
            </a:r>
            <a:r>
              <a:rPr lang="en-US" dirty="0" smtClean="0">
                <a:solidFill>
                  <a:srgbClr val="465560"/>
                </a:solidFill>
              </a:rPr>
              <a:t> broadcasting </a:t>
            </a:r>
            <a:r>
              <a:rPr lang="en-US" dirty="0">
                <a:solidFill>
                  <a:srgbClr val="465560"/>
                </a:solidFill>
              </a:rPr>
              <a:t>the </a:t>
            </a:r>
            <a:r>
              <a:rPr lang="en-US" dirty="0" err="1">
                <a:solidFill>
                  <a:srgbClr val="465560"/>
                </a:solidFill>
              </a:rPr>
              <a:t>Pistorius</a:t>
            </a:r>
            <a:r>
              <a:rPr lang="en-US" dirty="0">
                <a:solidFill>
                  <a:srgbClr val="465560"/>
                </a:solidFill>
              </a:rPr>
              <a:t> trial)</a:t>
            </a:r>
          </a:p>
          <a:p>
            <a:pPr lvl="1"/>
            <a:r>
              <a:rPr lang="en-US" dirty="0">
                <a:solidFill>
                  <a:srgbClr val="465560"/>
                </a:solidFill>
              </a:rPr>
              <a:t>The courts generally responded well (as have in the past)</a:t>
            </a:r>
          </a:p>
          <a:p>
            <a:pPr lvl="1"/>
            <a:r>
              <a:rPr lang="en-US" dirty="0">
                <a:solidFill>
                  <a:srgbClr val="465560"/>
                </a:solidFill>
              </a:rPr>
              <a:t>But very disappointing </a:t>
            </a:r>
            <a:r>
              <a:rPr lang="en-US" dirty="0" smtClean="0">
                <a:solidFill>
                  <a:srgbClr val="465560"/>
                </a:solidFill>
              </a:rPr>
              <a:t>judgments </a:t>
            </a:r>
            <a:r>
              <a:rPr lang="en-US" dirty="0">
                <a:solidFill>
                  <a:srgbClr val="465560"/>
                </a:solidFill>
              </a:rPr>
              <a:t>upholding criminal </a:t>
            </a:r>
            <a:r>
              <a:rPr lang="en-US" dirty="0" smtClean="0">
                <a:solidFill>
                  <a:srgbClr val="465560"/>
                </a:solidFill>
              </a:rPr>
              <a:t>defamation and restricting access to court records</a:t>
            </a:r>
          </a:p>
          <a:p>
            <a:pPr lvl="1"/>
            <a:endParaRPr lang="en-US" dirty="0">
              <a:solidFill>
                <a:srgbClr val="465560"/>
              </a:solidFill>
            </a:endParaRPr>
          </a:p>
          <a:p>
            <a:r>
              <a:rPr lang="en-US" dirty="0" smtClean="0">
                <a:solidFill>
                  <a:srgbClr val="465560"/>
                </a:solidFill>
              </a:rPr>
              <a:t>Much to celebrate but go into 2015 knowing </a:t>
            </a:r>
            <a:r>
              <a:rPr lang="en-US" b="1" dirty="0" smtClean="0">
                <a:solidFill>
                  <a:srgbClr val="F07D35"/>
                </a:solidFill>
              </a:rPr>
              <a:t>many legislative and executive threats to media freedom await us</a:t>
            </a:r>
          </a:p>
          <a:p>
            <a:endParaRPr lang="en-US" b="1" dirty="0">
              <a:solidFill>
                <a:srgbClr val="F07D35"/>
              </a:solidFill>
            </a:endParaRPr>
          </a:p>
          <a:p>
            <a:endParaRPr lang="en-US" dirty="0">
              <a:solidFill>
                <a:srgbClr val="F07D35"/>
              </a:solidFill>
            </a:endParaRPr>
          </a:p>
          <a:p>
            <a:pPr lvl="1"/>
            <a:endParaRPr lang="en-GB" dirty="0"/>
          </a:p>
          <a:p>
            <a:pPr lvl="1"/>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25</a:t>
            </a:fld>
            <a:endParaRPr lang="en-US" dirty="0"/>
          </a:p>
        </p:txBody>
      </p:sp>
    </p:spTree>
    <p:extLst>
      <p:ext uri="{BB962C8B-B14F-4D97-AF65-F5344CB8AC3E}">
        <p14:creationId xmlns:p14="http://schemas.microsoft.com/office/powerpoint/2010/main" val="4978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PART 2: WHAT TO WATCH OUT FOR IN 2015</a:t>
            </a:r>
            <a:endParaRPr lang="en-GB" dirty="0">
              <a:solidFill>
                <a:schemeClr val="accent5"/>
              </a:solidFill>
            </a:endParaRPr>
          </a:p>
        </p:txBody>
      </p:sp>
      <p:sp>
        <p:nvSpPr>
          <p:cNvPr id="3" name="Content Placeholder 2"/>
          <p:cNvSpPr>
            <a:spLocks noGrp="1"/>
          </p:cNvSpPr>
          <p:nvPr>
            <p:ph idx="1"/>
          </p:nvPr>
        </p:nvSpPr>
        <p:spPr>
          <a:xfrm>
            <a:off x="467544" y="1052736"/>
            <a:ext cx="8229600" cy="3662541"/>
          </a:xfrm>
        </p:spPr>
        <p:txBody>
          <a:bodyPr/>
          <a:lstStyle/>
          <a:p>
            <a:pPr fontAlgn="auto">
              <a:spcAft>
                <a:spcPts val="0"/>
              </a:spcAft>
              <a:defRPr/>
            </a:pPr>
            <a:r>
              <a:rPr lang="en-US" b="1" dirty="0" smtClean="0">
                <a:solidFill>
                  <a:srgbClr val="005677"/>
                </a:solidFill>
              </a:rPr>
              <a:t>CASES</a:t>
            </a:r>
          </a:p>
          <a:p>
            <a:pPr lvl="1" fontAlgn="auto">
              <a:spcAft>
                <a:spcPts val="0"/>
              </a:spcAft>
              <a:defRPr/>
            </a:pPr>
            <a:r>
              <a:rPr lang="en-US" dirty="0" smtClean="0">
                <a:solidFill>
                  <a:srgbClr val="005677"/>
                </a:solidFill>
              </a:rPr>
              <a:t>Broadcasting Parliament case</a:t>
            </a:r>
          </a:p>
          <a:p>
            <a:pPr lvl="1" fontAlgn="auto">
              <a:spcAft>
                <a:spcPts val="0"/>
              </a:spcAft>
              <a:defRPr/>
            </a:pPr>
            <a:r>
              <a:rPr lang="en-US" dirty="0" smtClean="0">
                <a:solidFill>
                  <a:srgbClr val="005677"/>
                </a:solidFill>
              </a:rPr>
              <a:t>Judgment in appeal of court documents case in </a:t>
            </a:r>
            <a:r>
              <a:rPr lang="en-US" i="1" dirty="0" err="1" smtClean="0">
                <a:solidFill>
                  <a:srgbClr val="005677"/>
                </a:solidFill>
              </a:rPr>
              <a:t>Sanral</a:t>
            </a:r>
            <a:r>
              <a:rPr lang="en-US" i="1" dirty="0" smtClean="0">
                <a:solidFill>
                  <a:srgbClr val="005677"/>
                </a:solidFill>
              </a:rPr>
              <a:t> </a:t>
            </a:r>
            <a:r>
              <a:rPr lang="en-US" i="1" dirty="0">
                <a:solidFill>
                  <a:srgbClr val="005677"/>
                </a:solidFill>
              </a:rPr>
              <a:t>v </a:t>
            </a:r>
            <a:r>
              <a:rPr lang="en-US" i="1" dirty="0" smtClean="0">
                <a:solidFill>
                  <a:srgbClr val="005677"/>
                </a:solidFill>
              </a:rPr>
              <a:t>City </a:t>
            </a:r>
            <a:r>
              <a:rPr lang="en-US" i="1" dirty="0">
                <a:solidFill>
                  <a:srgbClr val="005677"/>
                </a:solidFill>
              </a:rPr>
              <a:t>of </a:t>
            </a:r>
            <a:r>
              <a:rPr lang="en-US" i="1" dirty="0" smtClean="0">
                <a:solidFill>
                  <a:srgbClr val="005677"/>
                </a:solidFill>
              </a:rPr>
              <a:t>Cape Town</a:t>
            </a:r>
          </a:p>
          <a:p>
            <a:pPr fontAlgn="auto">
              <a:spcAft>
                <a:spcPts val="0"/>
              </a:spcAft>
              <a:defRPr/>
            </a:pPr>
            <a:r>
              <a:rPr lang="en-US" b="1" dirty="0" smtClean="0">
                <a:solidFill>
                  <a:srgbClr val="005677"/>
                </a:solidFill>
              </a:rPr>
              <a:t>LEGISLATION </a:t>
            </a:r>
          </a:p>
          <a:p>
            <a:pPr lvl="1" fontAlgn="auto">
              <a:spcAft>
                <a:spcPts val="0"/>
              </a:spcAft>
              <a:defRPr/>
            </a:pPr>
            <a:r>
              <a:rPr lang="en-US" dirty="0" smtClean="0">
                <a:solidFill>
                  <a:srgbClr val="005677"/>
                </a:solidFill>
              </a:rPr>
              <a:t>Protection of State Information Bill</a:t>
            </a:r>
            <a:endParaRPr lang="en-US" dirty="0">
              <a:solidFill>
                <a:srgbClr val="005677"/>
              </a:solidFill>
            </a:endParaRPr>
          </a:p>
          <a:p>
            <a:pPr lvl="1" fontAlgn="auto">
              <a:spcAft>
                <a:spcPts val="0"/>
              </a:spcAft>
              <a:defRPr/>
            </a:pPr>
            <a:r>
              <a:rPr lang="en-US" dirty="0" smtClean="0">
                <a:solidFill>
                  <a:srgbClr val="005677"/>
                </a:solidFill>
              </a:rPr>
              <a:t>Regulation of internet content</a:t>
            </a:r>
          </a:p>
          <a:p>
            <a:pPr lvl="1" fontAlgn="auto">
              <a:spcAft>
                <a:spcPts val="0"/>
              </a:spcAft>
              <a:defRPr/>
            </a:pPr>
            <a:endParaRPr lang="en-US" b="1" dirty="0">
              <a:solidFill>
                <a:srgbClr val="005677"/>
              </a:solidFill>
            </a:endParaRPr>
          </a:p>
          <a:p>
            <a:pPr marL="0" indent="0" fontAlgn="auto">
              <a:spcAft>
                <a:spcPts val="0"/>
              </a:spcAft>
              <a:buNone/>
              <a:defRPr/>
            </a:pPr>
            <a:endParaRPr lang="en-US" b="1" dirty="0">
              <a:solidFill>
                <a:srgbClr val="005677"/>
              </a:solidFill>
            </a:endParaRPr>
          </a:p>
          <a:p>
            <a:endParaRPr lang="en-GB" dirty="0"/>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3</a:t>
            </a:fld>
            <a:endParaRPr lang="en-US" dirty="0"/>
          </a:p>
        </p:txBody>
      </p:sp>
    </p:spTree>
    <p:extLst>
      <p:ext uri="{BB962C8B-B14F-4D97-AF65-F5344CB8AC3E}">
        <p14:creationId xmlns:p14="http://schemas.microsoft.com/office/powerpoint/2010/main" val="3338521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2756" y="548680"/>
            <a:ext cx="8218488" cy="725488"/>
          </a:xfrm>
        </p:spPr>
        <p:txBody>
          <a:bodyPr rtlCol="0"/>
          <a:lstStyle/>
          <a:p>
            <a:pPr algn="ctr" eaLnBrk="1" fontAlgn="auto" hangingPunct="1">
              <a:spcAft>
                <a:spcPts val="0"/>
              </a:spcAft>
              <a:defRPr/>
            </a:pPr>
            <a:r>
              <a:rPr lang="en-US" dirty="0" smtClean="0">
                <a:solidFill>
                  <a:srgbClr val="F07D35"/>
                </a:solidFill>
              </a:rPr>
              <a:t>MORE ACCESS TO COURTS</a:t>
            </a:r>
            <a:r>
              <a:rPr lang="en-US" dirty="0" smtClean="0">
                <a:solidFill>
                  <a:srgbClr val="005677"/>
                </a:solidFill>
              </a:rPr>
              <a:t/>
            </a:r>
            <a:br>
              <a:rPr lang="en-US" dirty="0" smtClean="0">
                <a:solidFill>
                  <a:srgbClr val="005677"/>
                </a:solidFill>
              </a:rPr>
            </a:br>
            <a:r>
              <a:rPr lang="en-US" dirty="0" smtClean="0">
                <a:solidFill>
                  <a:srgbClr val="005677"/>
                </a:solidFill>
              </a:rPr>
              <a:t>Broadcasting Oscar </a:t>
            </a:r>
            <a:r>
              <a:rPr lang="en-US" dirty="0" err="1" smtClean="0">
                <a:solidFill>
                  <a:srgbClr val="005677"/>
                </a:solidFill>
              </a:rPr>
              <a:t>Pistorius</a:t>
            </a:r>
            <a:r>
              <a:rPr lang="en-US" dirty="0" smtClean="0">
                <a:solidFill>
                  <a:srgbClr val="005677"/>
                </a:solidFill>
              </a:rPr>
              <a:t>' trial</a:t>
            </a:r>
            <a:br>
              <a:rPr lang="en-US" dirty="0" smtClean="0">
                <a:solidFill>
                  <a:srgbClr val="005677"/>
                </a:solidFill>
              </a:rPr>
            </a:br>
            <a:endParaRPr lang="en-GB" dirty="0">
              <a:solidFill>
                <a:srgbClr val="005677"/>
              </a:solidFill>
            </a:endParaRPr>
          </a:p>
        </p:txBody>
      </p:sp>
      <p:sp>
        <p:nvSpPr>
          <p:cNvPr id="4" name="Slide Number Placeholder 3"/>
          <p:cNvSpPr>
            <a:spLocks noGrp="1"/>
          </p:cNvSpPr>
          <p:nvPr>
            <p:ph type="sldNum" sz="quarter" idx="10"/>
          </p:nvPr>
        </p:nvSpPr>
        <p:spPr/>
        <p:txBody>
          <a:bodyPr/>
          <a:lstStyle/>
          <a:p>
            <a:pPr defTabSz="914400">
              <a:defRPr/>
            </a:pPr>
            <a:fld id="{FA0003EE-7D7C-4015-BDF4-A015C6704397}" type="slidenum">
              <a:rPr lang="en-US"/>
              <a:pPr defTabSz="914400">
                <a:defRPr/>
              </a:pPr>
              <a:t>4</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1619250"/>
            <a:ext cx="64389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4231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79512" y="260648"/>
            <a:ext cx="8218488" cy="725488"/>
          </a:xfrm>
        </p:spPr>
        <p:txBody>
          <a:bodyPr rtlCol="0"/>
          <a:lstStyle/>
          <a:p>
            <a:pPr eaLnBrk="1" fontAlgn="auto" hangingPunct="1">
              <a:spcAft>
                <a:spcPts val="0"/>
              </a:spcAft>
              <a:defRPr/>
            </a:pPr>
            <a:r>
              <a:rPr lang="en-US" dirty="0" err="1" smtClean="0">
                <a:solidFill>
                  <a:srgbClr val="005677"/>
                </a:solidFill>
              </a:rPr>
              <a:t>broadcastIng</a:t>
            </a:r>
            <a:r>
              <a:rPr lang="en-US" dirty="0" smtClean="0">
                <a:solidFill>
                  <a:srgbClr val="005677"/>
                </a:solidFill>
              </a:rPr>
              <a:t> </a:t>
            </a:r>
            <a:r>
              <a:rPr lang="en-US" dirty="0" err="1" smtClean="0">
                <a:solidFill>
                  <a:srgbClr val="005677"/>
                </a:solidFill>
              </a:rPr>
              <a:t>oscar</a:t>
            </a:r>
            <a:r>
              <a:rPr lang="en-US" dirty="0" smtClean="0">
                <a:solidFill>
                  <a:srgbClr val="005677"/>
                </a:solidFill>
              </a:rPr>
              <a:t> </a:t>
            </a:r>
            <a:r>
              <a:rPr lang="en-US" dirty="0" err="1" smtClean="0">
                <a:solidFill>
                  <a:srgbClr val="005677"/>
                </a:solidFill>
              </a:rPr>
              <a:t>Pistorius</a:t>
            </a:r>
            <a:r>
              <a:rPr lang="en-US" dirty="0" smtClean="0">
                <a:solidFill>
                  <a:srgbClr val="005677"/>
                </a:solidFill>
              </a:rPr>
              <a:t>' trial</a:t>
            </a:r>
            <a:endParaRPr lang="en-GB" dirty="0">
              <a:solidFill>
                <a:srgbClr val="005677"/>
              </a:solidFill>
            </a:endParaRPr>
          </a:p>
        </p:txBody>
      </p:sp>
      <p:sp>
        <p:nvSpPr>
          <p:cNvPr id="10" name="Content Placeholder 9"/>
          <p:cNvSpPr>
            <a:spLocks noGrp="1"/>
          </p:cNvSpPr>
          <p:nvPr>
            <p:ph idx="1"/>
          </p:nvPr>
        </p:nvSpPr>
        <p:spPr>
          <a:xfrm>
            <a:off x="457200" y="980728"/>
            <a:ext cx="8229600" cy="6186309"/>
          </a:xfrm>
        </p:spPr>
        <p:txBody>
          <a:bodyPr rtlCol="0"/>
          <a:lstStyle/>
          <a:p>
            <a:pPr fontAlgn="auto">
              <a:spcAft>
                <a:spcPts val="0"/>
              </a:spcAft>
              <a:defRPr/>
            </a:pPr>
            <a:r>
              <a:rPr lang="en-US" dirty="0" smtClean="0">
                <a:solidFill>
                  <a:srgbClr val="465560"/>
                </a:solidFill>
              </a:rPr>
              <a:t>First time criminal case broadcast in South Africa</a:t>
            </a:r>
          </a:p>
          <a:p>
            <a:pPr fontAlgn="auto">
              <a:spcAft>
                <a:spcPts val="0"/>
              </a:spcAft>
              <a:defRPr/>
            </a:pPr>
            <a:r>
              <a:rPr lang="en-US" dirty="0" smtClean="0">
                <a:solidFill>
                  <a:srgbClr val="465560"/>
                </a:solidFill>
              </a:rPr>
              <a:t>Entire </a:t>
            </a:r>
            <a:r>
              <a:rPr lang="en-US" dirty="0">
                <a:solidFill>
                  <a:srgbClr val="465560"/>
                </a:solidFill>
              </a:rPr>
              <a:t>trial could be </a:t>
            </a:r>
            <a:r>
              <a:rPr lang="en-US" b="1" dirty="0">
                <a:solidFill>
                  <a:srgbClr val="005677"/>
                </a:solidFill>
              </a:rPr>
              <a:t>broadcast by </a:t>
            </a:r>
            <a:r>
              <a:rPr lang="en-US" b="1" dirty="0" smtClean="0">
                <a:solidFill>
                  <a:srgbClr val="005677"/>
                </a:solidFill>
              </a:rPr>
              <a:t>live audio </a:t>
            </a:r>
          </a:p>
          <a:p>
            <a:pPr fontAlgn="auto">
              <a:spcAft>
                <a:spcPts val="0"/>
              </a:spcAft>
              <a:defRPr/>
            </a:pPr>
            <a:r>
              <a:rPr lang="en-US" dirty="0" smtClean="0">
                <a:solidFill>
                  <a:srgbClr val="465560"/>
                </a:solidFill>
              </a:rPr>
              <a:t>The </a:t>
            </a:r>
            <a:r>
              <a:rPr lang="en-US" b="1" dirty="0">
                <a:solidFill>
                  <a:srgbClr val="F07D35"/>
                </a:solidFill>
              </a:rPr>
              <a:t>media could </a:t>
            </a:r>
            <a:r>
              <a:rPr lang="en-US" b="1" dirty="0" smtClean="0">
                <a:solidFill>
                  <a:srgbClr val="F07D35"/>
                </a:solidFill>
              </a:rPr>
              <a:t>televise or </a:t>
            </a:r>
            <a:r>
              <a:rPr lang="en-US" b="1" dirty="0" err="1" smtClean="0">
                <a:solidFill>
                  <a:srgbClr val="F07D35"/>
                </a:solidFill>
              </a:rPr>
              <a:t>livestream</a:t>
            </a:r>
            <a:r>
              <a:rPr lang="en-US" dirty="0" smtClean="0"/>
              <a:t>: </a:t>
            </a:r>
          </a:p>
          <a:p>
            <a:pPr lvl="1" fontAlgn="auto">
              <a:spcAft>
                <a:spcPts val="0"/>
              </a:spcAft>
              <a:defRPr/>
            </a:pPr>
            <a:r>
              <a:rPr lang="en-US" dirty="0" smtClean="0">
                <a:solidFill>
                  <a:srgbClr val="465560"/>
                </a:solidFill>
              </a:rPr>
              <a:t>the </a:t>
            </a:r>
            <a:r>
              <a:rPr lang="en-US" dirty="0">
                <a:solidFill>
                  <a:srgbClr val="465560"/>
                </a:solidFill>
              </a:rPr>
              <a:t>opening and closing </a:t>
            </a:r>
            <a:r>
              <a:rPr lang="en-US" dirty="0" smtClean="0">
                <a:solidFill>
                  <a:srgbClr val="465560"/>
                </a:solidFill>
              </a:rPr>
              <a:t>arguments </a:t>
            </a:r>
          </a:p>
          <a:p>
            <a:pPr lvl="1" fontAlgn="auto">
              <a:spcAft>
                <a:spcPts val="0"/>
              </a:spcAft>
              <a:defRPr/>
            </a:pPr>
            <a:r>
              <a:rPr lang="en-US" dirty="0" smtClean="0">
                <a:solidFill>
                  <a:srgbClr val="465560"/>
                </a:solidFill>
              </a:rPr>
              <a:t>any </a:t>
            </a:r>
            <a:r>
              <a:rPr lang="en-US" dirty="0">
                <a:solidFill>
                  <a:srgbClr val="465560"/>
                </a:solidFill>
              </a:rPr>
              <a:t>interlocutory </a:t>
            </a:r>
            <a:r>
              <a:rPr lang="en-US" dirty="0" smtClean="0">
                <a:solidFill>
                  <a:srgbClr val="465560"/>
                </a:solidFill>
              </a:rPr>
              <a:t>applications </a:t>
            </a:r>
          </a:p>
          <a:p>
            <a:pPr lvl="1" fontAlgn="auto">
              <a:spcAft>
                <a:spcPts val="0"/>
              </a:spcAft>
              <a:defRPr/>
            </a:pPr>
            <a:r>
              <a:rPr lang="en-US" dirty="0" smtClean="0">
                <a:solidFill>
                  <a:srgbClr val="465560"/>
                </a:solidFill>
              </a:rPr>
              <a:t>the judgment </a:t>
            </a:r>
          </a:p>
          <a:p>
            <a:pPr lvl="1" fontAlgn="auto">
              <a:spcAft>
                <a:spcPts val="0"/>
              </a:spcAft>
              <a:defRPr/>
            </a:pPr>
            <a:r>
              <a:rPr lang="en-US" dirty="0" smtClean="0">
                <a:solidFill>
                  <a:srgbClr val="465560"/>
                </a:solidFill>
              </a:rPr>
              <a:t>the </a:t>
            </a:r>
            <a:r>
              <a:rPr lang="en-US" dirty="0">
                <a:solidFill>
                  <a:srgbClr val="465560"/>
                </a:solidFill>
              </a:rPr>
              <a:t>evidence of the experts and police witnesses for the </a:t>
            </a:r>
            <a:r>
              <a:rPr lang="en-US" dirty="0" smtClean="0">
                <a:solidFill>
                  <a:srgbClr val="465560"/>
                </a:solidFill>
              </a:rPr>
              <a:t>state</a:t>
            </a:r>
          </a:p>
          <a:p>
            <a:pPr lvl="1" fontAlgn="auto">
              <a:spcAft>
                <a:spcPts val="0"/>
              </a:spcAft>
              <a:defRPr/>
            </a:pPr>
            <a:r>
              <a:rPr lang="en-US" dirty="0" smtClean="0">
                <a:solidFill>
                  <a:srgbClr val="465560"/>
                </a:solidFill>
              </a:rPr>
              <a:t>as </a:t>
            </a:r>
            <a:r>
              <a:rPr lang="en-US" dirty="0">
                <a:solidFill>
                  <a:srgbClr val="465560"/>
                </a:solidFill>
              </a:rPr>
              <a:t>well as any lay witness who consented to being </a:t>
            </a:r>
            <a:r>
              <a:rPr lang="en-US" dirty="0" smtClean="0">
                <a:solidFill>
                  <a:srgbClr val="465560"/>
                </a:solidFill>
              </a:rPr>
              <a:t>televised</a:t>
            </a:r>
          </a:p>
          <a:p>
            <a:pPr fontAlgn="auto">
              <a:spcAft>
                <a:spcPts val="0"/>
              </a:spcAft>
              <a:defRPr/>
            </a:pPr>
            <a:r>
              <a:rPr lang="en-US" dirty="0" smtClean="0">
                <a:solidFill>
                  <a:srgbClr val="465560"/>
                </a:solidFill>
              </a:rPr>
              <a:t>Judge accepted was necessary to balance open justice with fair trial</a:t>
            </a:r>
          </a:p>
          <a:p>
            <a:pPr fontAlgn="auto">
              <a:spcAft>
                <a:spcPts val="0"/>
              </a:spcAft>
              <a:defRPr/>
            </a:pPr>
            <a:r>
              <a:rPr lang="en-US" dirty="0" smtClean="0">
                <a:solidFill>
                  <a:srgbClr val="465560"/>
                </a:solidFill>
              </a:rPr>
              <a:t>This gave public firsthand account of what had happened in trial</a:t>
            </a:r>
          </a:p>
          <a:p>
            <a:endParaRPr lang="en-US" dirty="0" smtClean="0">
              <a:solidFill>
                <a:srgbClr val="005677"/>
              </a:solidFill>
            </a:endParaRPr>
          </a:p>
          <a:p>
            <a:r>
              <a:rPr lang="en-US" dirty="0" smtClean="0">
                <a:solidFill>
                  <a:srgbClr val="005677"/>
                </a:solidFill>
              </a:rPr>
              <a:t>Court </a:t>
            </a:r>
            <a:r>
              <a:rPr lang="en-US" dirty="0">
                <a:solidFill>
                  <a:srgbClr val="005677"/>
                </a:solidFill>
              </a:rPr>
              <a:t>referred to </a:t>
            </a:r>
            <a:r>
              <a:rPr lang="en-US" dirty="0" smtClean="0">
                <a:solidFill>
                  <a:srgbClr val="005677"/>
                </a:solidFill>
              </a:rPr>
              <a:t>the </a:t>
            </a:r>
            <a:r>
              <a:rPr lang="en-US" i="1" dirty="0" smtClean="0">
                <a:solidFill>
                  <a:srgbClr val="005677"/>
                </a:solidFill>
              </a:rPr>
              <a:t>Thatcher</a:t>
            </a:r>
            <a:r>
              <a:rPr lang="en-US" dirty="0" smtClean="0">
                <a:solidFill>
                  <a:srgbClr val="005677"/>
                </a:solidFill>
              </a:rPr>
              <a:t> case (SA case) which conducted a detailed comparative analysis of the legal landscape on broadcasting in the UK, USA, Canada, Australia, New Zealand, Germany, France, Italy</a:t>
            </a:r>
          </a:p>
          <a:p>
            <a:pPr marL="0" indent="0" fontAlgn="auto">
              <a:spcAft>
                <a:spcPts val="0"/>
              </a:spcAft>
              <a:buNone/>
              <a:defRPr/>
            </a:pPr>
            <a:endParaRPr lang="en-US" dirty="0" smtClean="0">
              <a:solidFill>
                <a:srgbClr val="465560"/>
              </a:solidFill>
            </a:endParaRPr>
          </a:p>
          <a:p>
            <a:pPr marL="0" indent="0" fontAlgn="auto">
              <a:spcAft>
                <a:spcPts val="0"/>
              </a:spcAft>
              <a:buNone/>
              <a:defRPr/>
            </a:pPr>
            <a:r>
              <a:rPr lang="en-US" dirty="0" smtClean="0">
                <a:solidFill>
                  <a:srgbClr val="465560"/>
                </a:solidFill>
              </a:rPr>
              <a:t>    </a:t>
            </a:r>
            <a:endParaRPr lang="en-US" dirty="0">
              <a:solidFill>
                <a:srgbClr val="465560"/>
              </a:solidFill>
            </a:endParaRPr>
          </a:p>
          <a:p>
            <a:pPr marL="265112" lvl="1" indent="0" fontAlgn="auto">
              <a:spcAft>
                <a:spcPts val="0"/>
              </a:spcAft>
              <a:buNone/>
              <a:defRPr/>
            </a:pPr>
            <a:endParaRPr lang="en-US" dirty="0" smtClean="0"/>
          </a:p>
        </p:txBody>
      </p:sp>
      <p:sp>
        <p:nvSpPr>
          <p:cNvPr id="4" name="Slide Number Placeholder 3"/>
          <p:cNvSpPr>
            <a:spLocks noGrp="1"/>
          </p:cNvSpPr>
          <p:nvPr>
            <p:ph type="sldNum" sz="quarter" idx="10"/>
          </p:nvPr>
        </p:nvSpPr>
        <p:spPr/>
        <p:txBody>
          <a:bodyPr/>
          <a:lstStyle/>
          <a:p>
            <a:pPr defTabSz="914400">
              <a:defRPr/>
            </a:pPr>
            <a:fld id="{FA0003EE-7D7C-4015-BDF4-A015C6704397}" type="slidenum">
              <a:rPr lang="en-US"/>
              <a:pPr defTabSz="914400">
                <a:defRPr/>
              </a:pPr>
              <a:t>5</a:t>
            </a:fld>
            <a:endParaRPr lang="en-US" dirty="0"/>
          </a:p>
        </p:txBody>
      </p:sp>
    </p:spTree>
    <p:extLst>
      <p:ext uri="{BB962C8B-B14F-4D97-AF65-F5344CB8AC3E}">
        <p14:creationId xmlns:p14="http://schemas.microsoft.com/office/powerpoint/2010/main" val="2711018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07D35"/>
                </a:solidFill>
              </a:rPr>
              <a:t/>
            </a:r>
            <a:br>
              <a:rPr lang="en-US" sz="2800" dirty="0" smtClean="0">
                <a:solidFill>
                  <a:srgbClr val="F07D35"/>
                </a:solidFill>
              </a:rPr>
            </a:br>
            <a:r>
              <a:rPr lang="en-US" sz="2800" dirty="0">
                <a:solidFill>
                  <a:srgbClr val="F07D35"/>
                </a:solidFill>
              </a:rPr>
              <a:t/>
            </a:r>
            <a:br>
              <a:rPr lang="en-US" sz="2800" dirty="0">
                <a:solidFill>
                  <a:srgbClr val="F07D35"/>
                </a:solidFill>
              </a:rPr>
            </a:br>
            <a:r>
              <a:rPr lang="en-US" sz="2800" dirty="0" smtClean="0">
                <a:solidFill>
                  <a:srgbClr val="F07D35"/>
                </a:solidFill>
              </a:rPr>
              <a:t/>
            </a:r>
            <a:br>
              <a:rPr lang="en-US" sz="2800" dirty="0" smtClean="0">
                <a:solidFill>
                  <a:srgbClr val="F07D35"/>
                </a:solidFill>
              </a:rPr>
            </a:br>
            <a:r>
              <a:rPr lang="en-US" sz="2800" dirty="0">
                <a:solidFill>
                  <a:srgbClr val="F07D35"/>
                </a:solidFill>
              </a:rPr>
              <a:t/>
            </a:r>
            <a:br>
              <a:rPr lang="en-US" sz="2800" dirty="0">
                <a:solidFill>
                  <a:srgbClr val="F07D35"/>
                </a:solidFill>
              </a:rPr>
            </a:br>
            <a:r>
              <a:rPr lang="en-US" sz="2800" dirty="0" smtClean="0">
                <a:solidFill>
                  <a:srgbClr val="F07D35"/>
                </a:solidFill>
              </a:rPr>
              <a:t/>
            </a:r>
            <a:br>
              <a:rPr lang="en-US" sz="2800" dirty="0" smtClean="0">
                <a:solidFill>
                  <a:srgbClr val="F07D35"/>
                </a:solidFill>
              </a:rPr>
            </a:br>
            <a:r>
              <a:rPr lang="en-US" sz="2800" dirty="0">
                <a:solidFill>
                  <a:srgbClr val="F07D35"/>
                </a:solidFill>
              </a:rPr>
              <a:t/>
            </a:r>
            <a:br>
              <a:rPr lang="en-US" sz="2800" dirty="0">
                <a:solidFill>
                  <a:srgbClr val="F07D35"/>
                </a:solidFill>
              </a:rPr>
            </a:br>
            <a:r>
              <a:rPr lang="en-US" sz="2800" dirty="0" smtClean="0">
                <a:solidFill>
                  <a:srgbClr val="F07D35"/>
                </a:solidFill>
              </a:rPr>
              <a:t/>
            </a:r>
            <a:br>
              <a:rPr lang="en-US" sz="2800" dirty="0" smtClean="0">
                <a:solidFill>
                  <a:srgbClr val="F07D35"/>
                </a:solidFill>
              </a:rPr>
            </a:br>
            <a:r>
              <a:rPr lang="en-US" sz="2800" dirty="0">
                <a:solidFill>
                  <a:srgbClr val="F07D35"/>
                </a:solidFill>
              </a:rPr>
              <a:t/>
            </a:r>
            <a:br>
              <a:rPr lang="en-US" sz="2800" dirty="0">
                <a:solidFill>
                  <a:srgbClr val="F07D35"/>
                </a:solidFill>
              </a:rPr>
            </a:br>
            <a:r>
              <a:rPr lang="en-US" sz="2800" dirty="0" smtClean="0">
                <a:solidFill>
                  <a:srgbClr val="F07D35"/>
                </a:solidFill>
              </a:rPr>
              <a:t/>
            </a:r>
            <a:br>
              <a:rPr lang="en-US" sz="2800" dirty="0" smtClean="0">
                <a:solidFill>
                  <a:srgbClr val="F07D35"/>
                </a:solidFill>
              </a:rPr>
            </a:br>
            <a:r>
              <a:rPr lang="en-US" sz="2800" dirty="0">
                <a:solidFill>
                  <a:srgbClr val="F07D35"/>
                </a:solidFill>
              </a:rPr>
              <a:t/>
            </a:r>
            <a:br>
              <a:rPr lang="en-US" sz="2800" dirty="0">
                <a:solidFill>
                  <a:srgbClr val="F07D35"/>
                </a:solidFill>
              </a:rPr>
            </a:br>
            <a:r>
              <a:rPr lang="en-US" sz="2800" dirty="0" smtClean="0">
                <a:solidFill>
                  <a:srgbClr val="005677"/>
                </a:solidFill>
              </a:rPr>
              <a:t/>
            </a:r>
            <a:br>
              <a:rPr lang="en-US" sz="2800" dirty="0" smtClean="0">
                <a:solidFill>
                  <a:srgbClr val="005677"/>
                </a:solidFill>
              </a:rPr>
            </a:br>
            <a:r>
              <a:rPr lang="en-US" sz="2800" dirty="0" smtClean="0">
                <a:solidFill>
                  <a:srgbClr val="005677"/>
                </a:solidFill>
              </a:rPr>
              <a:t>less ACCESS TO COURT DOCUMENTS: </a:t>
            </a:r>
            <a:r>
              <a:rPr lang="en-US" sz="2800" dirty="0" smtClean="0">
                <a:solidFill>
                  <a:srgbClr val="F07D35"/>
                </a:solidFill>
              </a:rPr>
              <a:t/>
            </a:r>
            <a:br>
              <a:rPr lang="en-US" sz="2800" dirty="0" smtClean="0">
                <a:solidFill>
                  <a:srgbClr val="F07D35"/>
                </a:solidFill>
              </a:rPr>
            </a:br>
            <a:r>
              <a:rPr lang="en-US" sz="2800" cap="none" dirty="0" smtClean="0">
                <a:solidFill>
                  <a:srgbClr val="F07D35"/>
                </a:solidFill>
              </a:rPr>
              <a:t>Western Cape High Court's decision in </a:t>
            </a:r>
            <a:br>
              <a:rPr lang="en-US" sz="2800" cap="none" dirty="0" smtClean="0">
                <a:solidFill>
                  <a:srgbClr val="F07D35"/>
                </a:solidFill>
              </a:rPr>
            </a:br>
            <a:r>
              <a:rPr lang="en-US" sz="2800" i="1" cap="none" dirty="0" err="1" smtClean="0">
                <a:solidFill>
                  <a:srgbClr val="F07D35"/>
                </a:solidFill>
              </a:rPr>
              <a:t>Sanral</a:t>
            </a:r>
            <a:r>
              <a:rPr lang="en-US" sz="2800" i="1" cap="none" dirty="0" smtClean="0">
                <a:solidFill>
                  <a:srgbClr val="F07D35"/>
                </a:solidFill>
              </a:rPr>
              <a:t> v City of Cape Town</a:t>
            </a:r>
            <a:endParaRPr lang="en-GB" sz="2800" i="1" cap="none" dirty="0">
              <a:solidFill>
                <a:srgbClr val="F07D35"/>
              </a:solidFill>
            </a:endParaRPr>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6</a:t>
            </a:fld>
            <a:endParaRPr lang="en-US" dirty="0"/>
          </a:p>
        </p:txBody>
      </p:sp>
    </p:spTree>
    <p:extLst>
      <p:ext uri="{BB962C8B-B14F-4D97-AF65-F5344CB8AC3E}">
        <p14:creationId xmlns:p14="http://schemas.microsoft.com/office/powerpoint/2010/main" val="4259946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677"/>
                </a:solidFill>
              </a:rPr>
              <a:t>judge </a:t>
            </a:r>
            <a:r>
              <a:rPr lang="en-US" dirty="0" err="1" smtClean="0">
                <a:solidFill>
                  <a:srgbClr val="005677"/>
                </a:solidFill>
              </a:rPr>
              <a:t>binns</a:t>
            </a:r>
            <a:r>
              <a:rPr lang="en-US" dirty="0" smtClean="0">
                <a:solidFill>
                  <a:srgbClr val="005677"/>
                </a:solidFill>
              </a:rPr>
              <a:t>-ward's decision in </a:t>
            </a:r>
            <a:r>
              <a:rPr lang="en-US" dirty="0" err="1" smtClean="0">
                <a:solidFill>
                  <a:srgbClr val="005677"/>
                </a:solidFill>
              </a:rPr>
              <a:t>sanral</a:t>
            </a:r>
            <a:r>
              <a:rPr lang="en-US" dirty="0" smtClean="0">
                <a:solidFill>
                  <a:srgbClr val="005677"/>
                </a:solidFill>
              </a:rPr>
              <a:t> v city of cape town</a:t>
            </a:r>
            <a:endParaRPr lang="en-GB" dirty="0">
              <a:solidFill>
                <a:srgbClr val="005677"/>
              </a:solidFill>
            </a:endParaRPr>
          </a:p>
        </p:txBody>
      </p:sp>
      <p:sp>
        <p:nvSpPr>
          <p:cNvPr id="3" name="Content Placeholder 2"/>
          <p:cNvSpPr>
            <a:spLocks noGrp="1"/>
          </p:cNvSpPr>
          <p:nvPr>
            <p:ph idx="1"/>
          </p:nvPr>
        </p:nvSpPr>
        <p:spPr>
          <a:xfrm>
            <a:off x="457200" y="1191523"/>
            <a:ext cx="8229600" cy="2739211"/>
          </a:xfrm>
        </p:spPr>
        <p:txBody>
          <a:bodyPr/>
          <a:lstStyle/>
          <a:p>
            <a:r>
              <a:rPr lang="en-US" dirty="0">
                <a:solidFill>
                  <a:srgbClr val="465560"/>
                </a:solidFill>
              </a:rPr>
              <a:t>Case concerns </a:t>
            </a:r>
            <a:r>
              <a:rPr lang="en-US" dirty="0" smtClean="0">
                <a:solidFill>
                  <a:srgbClr val="465560"/>
                </a:solidFill>
              </a:rPr>
              <a:t>the City </a:t>
            </a:r>
            <a:r>
              <a:rPr lang="en-US" dirty="0">
                <a:solidFill>
                  <a:srgbClr val="465560"/>
                </a:solidFill>
              </a:rPr>
              <a:t>of Cape Town's judicial review of a decision in terms of </a:t>
            </a:r>
            <a:r>
              <a:rPr lang="en-US" dirty="0" smtClean="0">
                <a:solidFill>
                  <a:srgbClr val="465560"/>
                </a:solidFill>
              </a:rPr>
              <a:t>legislation to </a:t>
            </a:r>
            <a:r>
              <a:rPr lang="en-US" dirty="0">
                <a:solidFill>
                  <a:srgbClr val="465560"/>
                </a:solidFill>
              </a:rPr>
              <a:t>declare part of </a:t>
            </a:r>
            <a:r>
              <a:rPr lang="en-US" dirty="0" smtClean="0">
                <a:solidFill>
                  <a:srgbClr val="465560"/>
                </a:solidFill>
              </a:rPr>
              <a:t>two key </a:t>
            </a:r>
            <a:r>
              <a:rPr lang="en-US" dirty="0">
                <a:solidFill>
                  <a:srgbClr val="465560"/>
                </a:solidFill>
              </a:rPr>
              <a:t>national </a:t>
            </a:r>
            <a:r>
              <a:rPr lang="en-US" dirty="0" smtClean="0">
                <a:solidFill>
                  <a:srgbClr val="465560"/>
                </a:solidFill>
              </a:rPr>
              <a:t>highways </a:t>
            </a:r>
            <a:r>
              <a:rPr lang="en-US" dirty="0">
                <a:solidFill>
                  <a:srgbClr val="465560"/>
                </a:solidFill>
              </a:rPr>
              <a:t>as toll roads. </a:t>
            </a:r>
            <a:endParaRPr lang="en-US" dirty="0" smtClean="0">
              <a:solidFill>
                <a:srgbClr val="465560"/>
              </a:solidFill>
            </a:endParaRPr>
          </a:p>
          <a:p>
            <a:pPr marL="0" indent="0">
              <a:buNone/>
            </a:pPr>
            <a:endParaRPr lang="en-US" dirty="0" smtClean="0">
              <a:solidFill>
                <a:srgbClr val="465560"/>
              </a:solidFill>
            </a:endParaRPr>
          </a:p>
          <a:p>
            <a:r>
              <a:rPr lang="en-US" dirty="0" smtClean="0">
                <a:solidFill>
                  <a:srgbClr val="465560"/>
                </a:solidFill>
              </a:rPr>
              <a:t>In </a:t>
            </a:r>
            <a:r>
              <a:rPr lang="en-US" dirty="0">
                <a:solidFill>
                  <a:srgbClr val="465560"/>
                </a:solidFill>
              </a:rPr>
              <a:t>an interlocutory </a:t>
            </a:r>
            <a:r>
              <a:rPr lang="en-US" dirty="0" smtClean="0">
                <a:solidFill>
                  <a:srgbClr val="465560"/>
                </a:solidFill>
              </a:rPr>
              <a:t>application the </a:t>
            </a:r>
            <a:r>
              <a:rPr lang="en-US" dirty="0">
                <a:solidFill>
                  <a:srgbClr val="465560"/>
                </a:solidFill>
              </a:rPr>
              <a:t>South African National  Roads Agency Limited </a:t>
            </a:r>
            <a:r>
              <a:rPr lang="en-US" dirty="0" smtClean="0">
                <a:solidFill>
                  <a:srgbClr val="465560"/>
                </a:solidFill>
              </a:rPr>
              <a:t>(SANRAL) </a:t>
            </a:r>
            <a:r>
              <a:rPr lang="en-US" b="1" dirty="0">
                <a:solidFill>
                  <a:srgbClr val="F07D35"/>
                </a:solidFill>
              </a:rPr>
              <a:t>argued that part of the City’s supplementary affidavit should not be made public</a:t>
            </a:r>
            <a:r>
              <a:rPr lang="en-US" dirty="0">
                <a:solidFill>
                  <a:srgbClr val="465560"/>
                </a:solidFill>
              </a:rPr>
              <a:t>, as it contained sensitive and confidential information provided to the City by SANRAL in the litigation. </a:t>
            </a:r>
            <a:endParaRPr lang="en-US" dirty="0" smtClean="0">
              <a:solidFill>
                <a:srgbClr val="465560"/>
              </a:solidFill>
            </a:endParaRPr>
          </a:p>
          <a:p>
            <a:endParaRPr lang="en-GB" dirty="0">
              <a:solidFill>
                <a:srgbClr val="465560"/>
              </a:solidFill>
            </a:endParaRPr>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7</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6395" y="4078720"/>
            <a:ext cx="3024336" cy="1800200"/>
          </a:xfrm>
          <a:prstGeom prst="rect">
            <a:avLst/>
          </a:prstGeom>
          <a:noFill/>
          <a:ln>
            <a:noFill/>
          </a:ln>
          <a:effectLst>
            <a:outerShdw blurRad="292100" dist="88900" dir="21540000" algn="t" rotWithShape="0">
              <a:prstClr val="black">
                <a:alpha val="5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anzfss.org/wp-content/uploads/2012/01/Gavel-300dpi-Small.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096062"/>
            <a:ext cx="3185592" cy="2123728"/>
          </a:xfrm>
          <a:prstGeom prst="rect">
            <a:avLst/>
          </a:prstGeom>
          <a:noFill/>
          <a:effectLst>
            <a:outerShdw blurRad="203200" dir="10800000" sx="104000" sy="104000" algn="ctr" rotWithShape="0">
              <a:srgbClr val="000000">
                <a:alpha val="58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912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07D35"/>
                </a:solidFill>
              </a:rPr>
              <a:t>judge </a:t>
            </a:r>
            <a:r>
              <a:rPr lang="en-US" dirty="0" err="1">
                <a:solidFill>
                  <a:srgbClr val="F07D35"/>
                </a:solidFill>
              </a:rPr>
              <a:t>binns</a:t>
            </a:r>
            <a:r>
              <a:rPr lang="en-US" dirty="0">
                <a:solidFill>
                  <a:srgbClr val="F07D35"/>
                </a:solidFill>
              </a:rPr>
              <a:t>-ward's decision in </a:t>
            </a:r>
            <a:r>
              <a:rPr lang="en-US" dirty="0" err="1">
                <a:solidFill>
                  <a:srgbClr val="F07D35"/>
                </a:solidFill>
              </a:rPr>
              <a:t>sanral</a:t>
            </a:r>
            <a:r>
              <a:rPr lang="en-US" dirty="0">
                <a:solidFill>
                  <a:srgbClr val="F07D35"/>
                </a:solidFill>
              </a:rPr>
              <a:t> v city of cape town</a:t>
            </a:r>
            <a:endParaRPr lang="en-GB" dirty="0"/>
          </a:p>
        </p:txBody>
      </p:sp>
      <p:sp>
        <p:nvSpPr>
          <p:cNvPr id="3" name="Content Placeholder 2"/>
          <p:cNvSpPr>
            <a:spLocks noGrp="1"/>
          </p:cNvSpPr>
          <p:nvPr>
            <p:ph idx="1"/>
          </p:nvPr>
        </p:nvSpPr>
        <p:spPr>
          <a:xfrm>
            <a:off x="467544" y="1124744"/>
            <a:ext cx="8229600" cy="4031873"/>
          </a:xfrm>
        </p:spPr>
        <p:txBody>
          <a:bodyPr/>
          <a:lstStyle/>
          <a:p>
            <a:r>
              <a:rPr lang="en-US" dirty="0" smtClean="0"/>
              <a:t>Court interpreted Rules as </a:t>
            </a:r>
            <a:r>
              <a:rPr lang="en-US" dirty="0"/>
              <a:t>only permitting access by the High Court registrar to persons with a direct legal interest in the case – </a:t>
            </a:r>
            <a:r>
              <a:rPr lang="en-US" dirty="0" smtClean="0"/>
              <a:t>this would </a:t>
            </a:r>
            <a:r>
              <a:rPr lang="en-US" dirty="0"/>
              <a:t>typically exclude the media. </a:t>
            </a:r>
            <a:endParaRPr lang="en-US" dirty="0" smtClean="0"/>
          </a:p>
          <a:p>
            <a:r>
              <a:rPr lang="en-US" dirty="0" smtClean="0"/>
              <a:t>Court held that </a:t>
            </a:r>
            <a:r>
              <a:rPr lang="en-US" dirty="0"/>
              <a:t>a party to litigation who receives documentation from his opponent under compulsion in terms of the rules, </a:t>
            </a:r>
            <a:r>
              <a:rPr lang="en-US" b="1" dirty="0">
                <a:solidFill>
                  <a:srgbClr val="F07D35"/>
                </a:solidFill>
              </a:rPr>
              <a:t>cannot make that documentation public without the consent of his </a:t>
            </a:r>
            <a:r>
              <a:rPr lang="en-US" b="1" dirty="0" smtClean="0">
                <a:solidFill>
                  <a:srgbClr val="F07D35"/>
                </a:solidFill>
              </a:rPr>
              <a:t>opponent</a:t>
            </a:r>
            <a:r>
              <a:rPr lang="en-US" b="1" dirty="0">
                <a:solidFill>
                  <a:srgbClr val="F07D35"/>
                </a:solidFill>
              </a:rPr>
              <a:t> </a:t>
            </a:r>
            <a:r>
              <a:rPr lang="en-US" b="1" dirty="0" smtClean="0">
                <a:solidFill>
                  <a:srgbClr val="F07D35"/>
                </a:solidFill>
              </a:rPr>
              <a:t>– OR amounts to contempt of court.</a:t>
            </a:r>
          </a:p>
          <a:p>
            <a:r>
              <a:rPr lang="en-US" dirty="0" smtClean="0"/>
              <a:t>Court stated that the media </a:t>
            </a:r>
            <a:r>
              <a:rPr lang="en-US" dirty="0"/>
              <a:t>could bring a court application for access – an expensive and slow process. </a:t>
            </a:r>
            <a:endParaRPr lang="en-US" dirty="0" smtClean="0"/>
          </a:p>
          <a:p>
            <a:r>
              <a:rPr lang="en-US" b="1" dirty="0">
                <a:solidFill>
                  <a:srgbClr val="005677"/>
                </a:solidFill>
              </a:rPr>
              <a:t>Presently on appeal</a:t>
            </a:r>
            <a:r>
              <a:rPr lang="en-US" dirty="0"/>
              <a:t> - March 2015 Supreme Court of Appeal hearing </a:t>
            </a:r>
            <a:endParaRPr lang="en-GB" dirty="0"/>
          </a:p>
          <a:p>
            <a:r>
              <a:rPr lang="en-US" b="1" dirty="0" smtClean="0">
                <a:solidFill>
                  <a:srgbClr val="005677"/>
                </a:solidFill>
              </a:rPr>
              <a:t>Court </a:t>
            </a:r>
            <a:r>
              <a:rPr lang="en-US" b="1" dirty="0">
                <a:solidFill>
                  <a:srgbClr val="005677"/>
                </a:solidFill>
              </a:rPr>
              <a:t>referred </a:t>
            </a:r>
            <a:r>
              <a:rPr lang="en-US" b="1" dirty="0" smtClean="0">
                <a:solidFill>
                  <a:srgbClr val="005677"/>
                </a:solidFill>
              </a:rPr>
              <a:t>extensively to </a:t>
            </a:r>
            <a:r>
              <a:rPr lang="en-US" b="1" dirty="0">
                <a:solidFill>
                  <a:srgbClr val="005677"/>
                </a:solidFill>
              </a:rPr>
              <a:t>cases </a:t>
            </a:r>
            <a:r>
              <a:rPr lang="en-US" b="1" dirty="0" smtClean="0">
                <a:solidFill>
                  <a:srgbClr val="005677"/>
                </a:solidFill>
              </a:rPr>
              <a:t>in England as well as cases in Canada, USA and Australia</a:t>
            </a:r>
            <a:endParaRPr lang="en-US" b="1" dirty="0">
              <a:solidFill>
                <a:srgbClr val="005677"/>
              </a:solidFill>
            </a:endParaRPr>
          </a:p>
        </p:txBody>
      </p:sp>
      <p:sp>
        <p:nvSpPr>
          <p:cNvPr id="4" name="Slide Number Placeholder 3"/>
          <p:cNvSpPr>
            <a:spLocks noGrp="1"/>
          </p:cNvSpPr>
          <p:nvPr>
            <p:ph type="sldNum" sz="quarter" idx="10"/>
          </p:nvPr>
        </p:nvSpPr>
        <p:spPr/>
        <p:txBody>
          <a:bodyPr/>
          <a:lstStyle/>
          <a:p>
            <a:pPr>
              <a:defRPr/>
            </a:pPr>
            <a:fld id="{524DE07F-D8E3-431F-A06F-E83C4FE32A88}" type="slidenum">
              <a:rPr lang="en-US" smtClean="0"/>
              <a:pPr>
                <a:defRPr/>
              </a:pPr>
              <a:t>8</a:t>
            </a:fld>
            <a:endParaRPr lang="en-US" dirty="0"/>
          </a:p>
        </p:txBody>
      </p:sp>
    </p:spTree>
    <p:extLst>
      <p:ext uri="{BB962C8B-B14F-4D97-AF65-F5344CB8AC3E}">
        <p14:creationId xmlns:p14="http://schemas.microsoft.com/office/powerpoint/2010/main" val="1228482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2771" y="-967591"/>
            <a:ext cx="5521229" cy="6772855"/>
          </a:xfrm>
        </p:spPr>
        <p:txBody>
          <a:bodyPr/>
          <a:lstStyle/>
          <a:p>
            <a:r>
              <a:rPr lang="en-US" dirty="0" smtClean="0"/>
              <a:t>more ACCESS TO INFORMATION UNDER FOI LEGISLATION</a:t>
            </a:r>
          </a:p>
          <a:p>
            <a:endParaRPr lang="en-US" dirty="0">
              <a:solidFill>
                <a:srgbClr val="005677"/>
              </a:solidFill>
            </a:endParaRPr>
          </a:p>
          <a:p>
            <a:r>
              <a:rPr lang="en-US" dirty="0" smtClean="0">
                <a:solidFill>
                  <a:srgbClr val="005677"/>
                </a:solidFill>
              </a:rPr>
              <a:t>3 KEY CASES IN 2014 –</a:t>
            </a:r>
          </a:p>
          <a:p>
            <a:r>
              <a:rPr lang="en-US" dirty="0">
                <a:solidFill>
                  <a:srgbClr val="005677"/>
                </a:solidFill>
              </a:rPr>
              <a:t>	</a:t>
            </a:r>
            <a:r>
              <a:rPr lang="en-US" dirty="0" smtClean="0">
                <a:solidFill>
                  <a:srgbClr val="005677"/>
                </a:solidFill>
              </a:rPr>
              <a:t>International relations</a:t>
            </a:r>
          </a:p>
          <a:p>
            <a:r>
              <a:rPr lang="en-US" dirty="0">
                <a:solidFill>
                  <a:srgbClr val="005677"/>
                </a:solidFill>
              </a:rPr>
              <a:t>	</a:t>
            </a:r>
            <a:r>
              <a:rPr lang="en-US" dirty="0" smtClean="0">
                <a:solidFill>
                  <a:srgbClr val="005677"/>
                </a:solidFill>
              </a:rPr>
              <a:t>national security</a:t>
            </a:r>
          </a:p>
          <a:p>
            <a:r>
              <a:rPr lang="en-US" dirty="0">
                <a:solidFill>
                  <a:srgbClr val="005677"/>
                </a:solidFill>
              </a:rPr>
              <a:t>	</a:t>
            </a:r>
            <a:r>
              <a:rPr lang="en-US" dirty="0" smtClean="0">
                <a:solidFill>
                  <a:srgbClr val="005677"/>
                </a:solidFill>
              </a:rPr>
              <a:t>pollution by a 	corporation </a:t>
            </a:r>
            <a:endParaRPr lang="en-GB" dirty="0"/>
          </a:p>
        </p:txBody>
      </p:sp>
    </p:spTree>
    <p:extLst>
      <p:ext uri="{BB962C8B-B14F-4D97-AF65-F5344CB8AC3E}">
        <p14:creationId xmlns:p14="http://schemas.microsoft.com/office/powerpoint/2010/main" val="1640673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WW Presentation Template">
  <a:themeElements>
    <a:clrScheme name="Webber Wentzel Corp Colours">
      <a:dk1>
        <a:srgbClr val="465560"/>
      </a:dk1>
      <a:lt1>
        <a:srgbClr val="FFFFFF"/>
      </a:lt1>
      <a:dk2>
        <a:srgbClr val="8A8B8D"/>
      </a:dk2>
      <a:lt2>
        <a:srgbClr val="E3E4E5"/>
      </a:lt2>
      <a:accent1>
        <a:srgbClr val="465560"/>
      </a:accent1>
      <a:accent2>
        <a:srgbClr val="BBBBBB"/>
      </a:accent2>
      <a:accent3>
        <a:srgbClr val="005677"/>
      </a:accent3>
      <a:accent4>
        <a:srgbClr val="E3E4E5"/>
      </a:accent4>
      <a:accent5>
        <a:srgbClr val="F07D35"/>
      </a:accent5>
      <a:accent6>
        <a:srgbClr val="4FAEDA"/>
      </a:accent6>
      <a:hlink>
        <a:srgbClr val="AF005F"/>
      </a:hlink>
      <a:folHlink>
        <a:srgbClr val="0056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WW Presentation Template</Template>
  <TotalTime>7748</TotalTime>
  <Words>1737</Words>
  <Application>Microsoft Office PowerPoint</Application>
  <PresentationFormat>On-screen Show (4:3)</PresentationFormat>
  <Paragraphs>183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WW Presentation Template</vt:lpstr>
      <vt:lpstr>PowerPoint Presentation</vt:lpstr>
      <vt:lpstr>PART 1: FREEDOM OF EXPRESSION IN SOUTH AFRICA in 2014</vt:lpstr>
      <vt:lpstr>PART 2: WHAT TO WATCH OUT FOR IN 2015</vt:lpstr>
      <vt:lpstr>MORE ACCESS TO COURTS Broadcasting Oscar Pistorius' trial </vt:lpstr>
      <vt:lpstr>broadcastIng oscar Pistorius' trial</vt:lpstr>
      <vt:lpstr>           less ACCESS TO COURT DOCUMENTS:  Western Cape High Court's decision in  Sanral v City of Cape Town</vt:lpstr>
      <vt:lpstr>judge binns-ward's decision in sanral v city of cape town</vt:lpstr>
      <vt:lpstr>judge binns-ward's decision in sanral v city of cape town</vt:lpstr>
      <vt:lpstr>PowerPoint Presentation</vt:lpstr>
      <vt:lpstr>CASE 1: khampepe-moseneke report</vt:lpstr>
      <vt:lpstr>access to information: khampepe-moseneke report</vt:lpstr>
      <vt:lpstr>National key points act: right2know v minister of police </vt:lpstr>
      <vt:lpstr>right2know v minister of police</vt:lpstr>
      <vt:lpstr>Arcelormittal and private bodies</vt:lpstr>
      <vt:lpstr>PowerPoint Presentation</vt:lpstr>
      <vt:lpstr>Zimbabwe: criminal defamation</vt:lpstr>
      <vt:lpstr>Zimbabwe: CRIMINAL DEFAMATION</vt:lpstr>
      <vt:lpstr>Zimbabwe: CONTINENTAL SHIFT?</vt:lpstr>
      <vt:lpstr>Criminal Defamation</vt:lpstr>
      <vt:lpstr>PARt 2: What to Watch out for in 2015</vt:lpstr>
      <vt:lpstr>PART 2: WHAT TO WATCH OUT FOR IN 2015</vt:lpstr>
      <vt:lpstr>media freedom in parliament</vt:lpstr>
      <vt:lpstr>NATIONAL SECURITY: The Protection of State Information (Secrecy) Bill</vt:lpstr>
      <vt:lpstr>THE FILMS AND PUBLICATIONS BOARD – proposed regulation of internet content </vt:lpstr>
      <vt:lpstr>CONCLUSION</vt:lpstr>
    </vt:vector>
  </TitlesOfParts>
  <Company>Webber Wentzel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_</dc:creator>
  <cp:lastModifiedBy>Columbia University</cp:lastModifiedBy>
  <cp:revision>340</cp:revision>
  <cp:lastPrinted>2014-02-24T18:54:40Z</cp:lastPrinted>
  <dcterms:created xsi:type="dcterms:W3CDTF">2014-02-24T03:37:54Z</dcterms:created>
  <dcterms:modified xsi:type="dcterms:W3CDTF">2015-05-28T21:33:03Z</dcterms:modified>
</cp:coreProperties>
</file>