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F10A766-5FA7-457B-84C1-2C17FAB5C3BB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7D0891F-D845-46FF-88C6-D8F84C5D5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057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7BD0-C70F-4672-AC35-7D5215DFA178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86FAD-2405-4226-87D5-6813F71D9F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290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7BD0-C70F-4672-AC35-7D5215DFA178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86FAD-2405-4226-87D5-6813F71D9F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280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7BD0-C70F-4672-AC35-7D5215DFA178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86FAD-2405-4226-87D5-6813F71D9F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56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7BD0-C70F-4672-AC35-7D5215DFA178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86FAD-2405-4226-87D5-6813F71D9F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569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7BD0-C70F-4672-AC35-7D5215DFA178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86FAD-2405-4226-87D5-6813F71D9F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384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7BD0-C70F-4672-AC35-7D5215DFA178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86FAD-2405-4226-87D5-6813F71D9F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746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7BD0-C70F-4672-AC35-7D5215DFA178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86FAD-2405-4226-87D5-6813F71D9F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61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7BD0-C70F-4672-AC35-7D5215DFA178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86FAD-2405-4226-87D5-6813F71D9F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390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7BD0-C70F-4672-AC35-7D5215DFA178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86FAD-2405-4226-87D5-6813F71D9F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147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7BD0-C70F-4672-AC35-7D5215DFA178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86FAD-2405-4226-87D5-6813F71D9F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062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7BD0-C70F-4672-AC35-7D5215DFA178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86FAD-2405-4226-87D5-6813F71D9F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207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27BD0-C70F-4672-AC35-7D5215DFA178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86FAD-2405-4226-87D5-6813F71D9F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495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Highlights of Internet-related </a:t>
            </a:r>
            <a:r>
              <a:rPr lang="en-US" dirty="0" smtClean="0"/>
              <a:t>jurisprudence in </a:t>
            </a:r>
            <a:r>
              <a:rPr lang="en-US" dirty="0" smtClean="0"/>
              <a:t>Europe (2014)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Darian Pavli</a:t>
            </a:r>
          </a:p>
          <a:p>
            <a:r>
              <a:rPr lang="en-US" sz="2400" dirty="0" smtClean="0"/>
              <a:t>Open Society Justice Initiative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845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i="1" dirty="0" smtClean="0"/>
              <a:t>Delfi v. Estonia </a:t>
            </a:r>
            <a:r>
              <a:rPr lang="en-US" dirty="0" smtClean="0"/>
              <a:t>(ECHR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GC judgment pending: liability of news portal for defamatory reader comments</a:t>
            </a:r>
          </a:p>
          <a:p>
            <a:pPr lvl="1"/>
            <a:r>
              <a:rPr lang="en-US" dirty="0" smtClean="0"/>
              <a:t>Cf. CJEU ruling in </a:t>
            </a:r>
            <a:r>
              <a:rPr lang="en-US" i="1" dirty="0" smtClean="0"/>
              <a:t>Papasavvas</a:t>
            </a:r>
            <a:r>
              <a:rPr lang="en-US" dirty="0" smtClean="0"/>
              <a:t>: no ECD safe harbor for own news content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43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Deckmyn v. Vandersteen </a:t>
            </a:r>
            <a:r>
              <a:rPr lang="en-US" dirty="0" smtClean="0"/>
              <a:t>(</a:t>
            </a:r>
            <a:r>
              <a:rPr lang="en-US" dirty="0"/>
              <a:t>CJEU, </a:t>
            </a:r>
            <a:r>
              <a:rPr lang="en-US" sz="2400" dirty="0"/>
              <a:t>Case C‑201/13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Re: </a:t>
            </a:r>
            <a:r>
              <a:rPr lang="en-US" dirty="0" smtClean="0"/>
              <a:t>parody exception to copyright</a:t>
            </a:r>
          </a:p>
          <a:p>
            <a:pPr lvl="1"/>
            <a:r>
              <a:rPr lang="en-US" dirty="0" smtClean="0"/>
              <a:t>Parody of cartoon character used in xenophobic ad by anti-immigration party</a:t>
            </a:r>
          </a:p>
          <a:p>
            <a:pPr lvl="1"/>
            <a:r>
              <a:rPr lang="en-US" dirty="0" smtClean="0"/>
              <a:t>Ruling: parody if “noticeably different” from original work and “expression of </a:t>
            </a:r>
            <a:r>
              <a:rPr lang="en-US" dirty="0" smtClean="0"/>
              <a:t>humor </a:t>
            </a:r>
            <a:r>
              <a:rPr lang="en-US" dirty="0" smtClean="0"/>
              <a:t>or mockery”</a:t>
            </a:r>
          </a:p>
          <a:p>
            <a:pPr lvl="1"/>
            <a:r>
              <a:rPr lang="en-US" dirty="0" smtClean="0"/>
              <a:t>But </a:t>
            </a:r>
            <a:r>
              <a:rPr lang="en-US" dirty="0" smtClean="0"/>
              <a:t>rights holder </a:t>
            </a:r>
            <a:r>
              <a:rPr lang="en-US" dirty="0" smtClean="0"/>
              <a:t>can object if parody contains discriminatory </a:t>
            </a:r>
            <a:r>
              <a:rPr lang="en-US" dirty="0" smtClean="0"/>
              <a:t>message…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92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r>
              <a:rPr lang="en-US" b="1" i="1" dirty="0"/>
              <a:t>UPC Telekabel </a:t>
            </a:r>
            <a:r>
              <a:rPr lang="en-US" b="1" i="1" dirty="0" smtClean="0"/>
              <a:t>Wien </a:t>
            </a:r>
            <a:r>
              <a:rPr lang="en-US" i="1" dirty="0" smtClean="0"/>
              <a:t>(</a:t>
            </a:r>
            <a:r>
              <a:rPr lang="en-US" dirty="0" smtClean="0"/>
              <a:t>CJEU,</a:t>
            </a:r>
            <a:r>
              <a:rPr lang="en-US" i="1" dirty="0" smtClean="0"/>
              <a:t> </a:t>
            </a:r>
            <a:r>
              <a:rPr lang="en-US" sz="2400" dirty="0" smtClean="0"/>
              <a:t>Case C-314/12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First ruling to allow for </a:t>
            </a:r>
            <a:r>
              <a:rPr lang="en-US" i="1" dirty="0" smtClean="0"/>
              <a:t>open-ended </a:t>
            </a:r>
            <a:r>
              <a:rPr lang="en-US" dirty="0" smtClean="0"/>
              <a:t>injunctions against providers to prevent IP violations</a:t>
            </a:r>
          </a:p>
          <a:p>
            <a:pPr lvl="1"/>
            <a:r>
              <a:rPr lang="en-US" dirty="0" smtClean="0"/>
              <a:t>ISPs should take all reasonable measures but no ‘unbearable sacrifices’</a:t>
            </a:r>
          </a:p>
          <a:p>
            <a:pPr lvl="1"/>
            <a:r>
              <a:rPr lang="en-US" dirty="0" smtClean="0"/>
              <a:t>Blocking measures must be ‘strictly targeted’ and comply with fundamental rights of internet users</a:t>
            </a:r>
          </a:p>
          <a:p>
            <a:pPr lvl="1"/>
            <a:r>
              <a:rPr lang="en-US" i="1" dirty="0" smtClean="0"/>
              <a:t>Users should be able to challenge the measures </a:t>
            </a:r>
            <a:r>
              <a:rPr lang="en-US" dirty="0" smtClean="0"/>
              <a:t>adopted by the ISP</a:t>
            </a:r>
          </a:p>
          <a:p>
            <a:pPr lvl="1"/>
            <a:r>
              <a:rPr lang="en-US" i="1" dirty="0" smtClean="0"/>
              <a:t>Austrian court</a:t>
            </a:r>
            <a:r>
              <a:rPr lang="en-US" dirty="0" smtClean="0"/>
              <a:t>: user standing and cause of action (maybe) grounded in contract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72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en-US" b="1" i="1" dirty="0" smtClean="0"/>
              <a:t>Cartier v. BSkyB </a:t>
            </a:r>
            <a:r>
              <a:rPr lang="en-US" dirty="0" smtClean="0"/>
              <a:t>(UK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First European blocking injunction for trade mark violations (counterfeit goods websites)</a:t>
            </a:r>
          </a:p>
          <a:p>
            <a:pPr lvl="1"/>
            <a:r>
              <a:rPr lang="en-US" dirty="0" smtClean="0"/>
              <a:t>Granted </a:t>
            </a:r>
            <a:r>
              <a:rPr lang="en-US" dirty="0" smtClean="0"/>
              <a:t>despite </a:t>
            </a:r>
            <a:r>
              <a:rPr lang="en-US" dirty="0" smtClean="0"/>
              <a:t>lack of statutory basis in UK law</a:t>
            </a:r>
          </a:p>
          <a:p>
            <a:pPr lvl="1"/>
            <a:r>
              <a:rPr lang="en-US" dirty="0" smtClean="0"/>
              <a:t>Relied on general jurisdiction and EU Enforcement Directive</a:t>
            </a:r>
          </a:p>
          <a:p>
            <a:pPr lvl="1"/>
            <a:r>
              <a:rPr lang="en-US" i="1" dirty="0" smtClean="0"/>
              <a:t>Access providers, site operators and ordinary users can challenge the injunction</a:t>
            </a:r>
          </a:p>
          <a:p>
            <a:pPr lvl="1"/>
            <a:r>
              <a:rPr lang="en-US" dirty="0" smtClean="0"/>
              <a:t>Currently on </a:t>
            </a:r>
            <a:r>
              <a:rPr lang="en-US" dirty="0" smtClean="0"/>
              <a:t>multiple appeals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94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b="1" i="1" dirty="0" smtClean="0"/>
              <a:t>Akdeniz </a:t>
            </a:r>
            <a:r>
              <a:rPr lang="en-US" b="1" i="1" dirty="0"/>
              <a:t>v. </a:t>
            </a:r>
            <a:r>
              <a:rPr lang="en-US" b="1" i="1" dirty="0" smtClean="0"/>
              <a:t>Turkey </a:t>
            </a:r>
            <a:r>
              <a:rPr lang="en-US" dirty="0" smtClean="0"/>
              <a:t>(ECHR, </a:t>
            </a:r>
            <a:r>
              <a:rPr lang="en-US" sz="2400" dirty="0" smtClean="0"/>
              <a:t>app. 20877/10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pPr lvl="1"/>
            <a:r>
              <a:rPr lang="en-US" dirty="0" smtClean="0"/>
              <a:t>Challenge to blocking of online music sites at the request of Turkish rights holders</a:t>
            </a:r>
          </a:p>
          <a:p>
            <a:pPr lvl="1"/>
            <a:r>
              <a:rPr lang="en-US" dirty="0" smtClean="0"/>
              <a:t>Turkish courts denied ‘simple user’ standing</a:t>
            </a:r>
          </a:p>
          <a:p>
            <a:pPr lvl="1"/>
            <a:r>
              <a:rPr lang="en-US" dirty="0" smtClean="0"/>
              <a:t>ECHR: applicant </a:t>
            </a:r>
            <a:r>
              <a:rPr lang="en-US" i="1" dirty="0" smtClean="0"/>
              <a:t>not a ‘victim’ </a:t>
            </a:r>
            <a:r>
              <a:rPr lang="en-US" dirty="0" smtClean="0"/>
              <a:t>of Art. 10 violation:</a:t>
            </a:r>
          </a:p>
          <a:p>
            <a:pPr lvl="1"/>
            <a:r>
              <a:rPr lang="en-US" dirty="0" smtClean="0"/>
              <a:t>(a) he had alternative means of access to the same content, which was not of ‘special interest’ to him (cf. </a:t>
            </a:r>
            <a:r>
              <a:rPr lang="en-US" i="1" dirty="0" smtClean="0"/>
              <a:t>Khurshid Mustafa</a:t>
            </a:r>
            <a:r>
              <a:rPr lang="en-US" dirty="0" smtClean="0"/>
              <a:t> case)</a:t>
            </a:r>
          </a:p>
          <a:p>
            <a:pPr lvl="1"/>
            <a:r>
              <a:rPr lang="en-US" dirty="0" smtClean="0"/>
              <a:t>(b) states have greater leeway to regulate commercial speech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64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TO WATCH IN 2015: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ECHR:  two challenges </a:t>
            </a:r>
            <a:r>
              <a:rPr lang="en-US" dirty="0"/>
              <a:t>to the UK surveillance regime by Big Brother Watch et al; and BIJ</a:t>
            </a:r>
          </a:p>
          <a:p>
            <a:endParaRPr lang="en-US" dirty="0" smtClean="0"/>
          </a:p>
          <a:p>
            <a:r>
              <a:rPr lang="en-US" dirty="0" smtClean="0"/>
              <a:t>CJEU:  case </a:t>
            </a:r>
            <a:r>
              <a:rPr lang="en-US" dirty="0"/>
              <a:t>484/14 </a:t>
            </a:r>
            <a:r>
              <a:rPr lang="en-US" i="1" dirty="0" smtClean="0"/>
              <a:t>McFadden</a:t>
            </a:r>
            <a:r>
              <a:rPr lang="en-US" dirty="0" smtClean="0"/>
              <a:t>: injunctions </a:t>
            </a:r>
            <a:r>
              <a:rPr lang="en-US" dirty="0"/>
              <a:t>against </a:t>
            </a:r>
            <a:r>
              <a:rPr lang="en-US" dirty="0" smtClean="0"/>
              <a:t>open Wi-Fi </a:t>
            </a:r>
            <a:r>
              <a:rPr lang="en-US" dirty="0"/>
              <a:t>networks to prevent copyright infringement by </a:t>
            </a:r>
            <a:r>
              <a:rPr lang="en-US" dirty="0" smtClean="0"/>
              <a:t>users</a:t>
            </a:r>
          </a:p>
          <a:p>
            <a:endParaRPr lang="en-US" dirty="0" smtClean="0"/>
          </a:p>
          <a:p>
            <a:r>
              <a:rPr lang="en-US" dirty="0" smtClean="0"/>
              <a:t>EU:  a new </a:t>
            </a:r>
            <a:r>
              <a:rPr lang="en-US" dirty="0"/>
              <a:t>General Data Protection </a:t>
            </a:r>
            <a:r>
              <a:rPr lang="en-US" dirty="0" smtClean="0"/>
              <a:t>Regulation… fine-tuning “the right to be forgotten”?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63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383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Highlights of Internet-related jurisprudence in Europe (2014)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Open Society Foundations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Internet-related jurisprudence in Europe</dc:title>
  <dc:creator>Darian Pavli</dc:creator>
  <cp:lastModifiedBy>Darian Pavli</cp:lastModifiedBy>
  <cp:revision>17</cp:revision>
  <cp:lastPrinted>2015-03-09T20:52:00Z</cp:lastPrinted>
  <dcterms:created xsi:type="dcterms:W3CDTF">2015-03-06T21:24:55Z</dcterms:created>
  <dcterms:modified xsi:type="dcterms:W3CDTF">2015-03-09T20:52:14Z</dcterms:modified>
</cp:coreProperties>
</file>